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6" r:id="rId1"/>
    <p:sldMasterId id="2147483909" r:id="rId2"/>
    <p:sldMasterId id="2147483922" r:id="rId3"/>
  </p:sldMasterIdLst>
  <p:notesMasterIdLst>
    <p:notesMasterId r:id="rId18"/>
  </p:notesMasterIdLst>
  <p:sldIdLst>
    <p:sldId id="340" r:id="rId4"/>
    <p:sldId id="378" r:id="rId5"/>
    <p:sldId id="379" r:id="rId6"/>
    <p:sldId id="381" r:id="rId7"/>
    <p:sldId id="382" r:id="rId8"/>
    <p:sldId id="383" r:id="rId9"/>
    <p:sldId id="364" r:id="rId10"/>
    <p:sldId id="384" r:id="rId11"/>
    <p:sldId id="388" r:id="rId12"/>
    <p:sldId id="386" r:id="rId13"/>
    <p:sldId id="390" r:id="rId14"/>
    <p:sldId id="373" r:id="rId15"/>
    <p:sldId id="387" r:id="rId16"/>
    <p:sldId id="339" r:id="rId17"/>
  </p:sldIdLst>
  <p:sldSz cx="9144000" cy="6858000" type="screen4x3"/>
  <p:notesSz cx="6797675" cy="9928225"/>
  <p:custDataLst>
    <p:tags r:id="rId19"/>
  </p:custData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35B"/>
    <a:srgbClr val="ED8513"/>
    <a:srgbClr val="66AE8D"/>
    <a:srgbClr val="2D13ED"/>
    <a:srgbClr val="4C44EA"/>
    <a:srgbClr val="F0FDA1"/>
    <a:srgbClr val="FF5050"/>
    <a:srgbClr val="7DC7FF"/>
    <a:srgbClr val="FFE1F4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1100" autoAdjust="0"/>
  </p:normalViewPr>
  <p:slideViewPr>
    <p:cSldViewPr>
      <p:cViewPr>
        <p:scale>
          <a:sx n="100" d="100"/>
          <a:sy n="100" d="100"/>
        </p:scale>
        <p:origin x="-186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893467631266899E-2"/>
          <c:y val="6.087358483174677E-2"/>
          <c:w val="0.89298000186524895"/>
          <c:h val="0.8193017589219258"/>
        </c:manualLayout>
      </c:layout>
      <c:lineChart>
        <c:grouping val="standard"/>
        <c:varyColors val="0"/>
        <c:ser>
          <c:idx val="1"/>
          <c:order val="0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evol_mu_1960_2019!$A$35:$A$94</c:f>
              <c:numCache>
                <c:formatCode>General</c:formatCode>
                <c:ptCount val="60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</c:numCache>
            </c:numRef>
          </c:cat>
          <c:val>
            <c:numRef>
              <c:f>evol_mu_1960_2019!$B$35:$B$94</c:f>
              <c:numCache>
                <c:formatCode>#,##0</c:formatCode>
                <c:ptCount val="60"/>
                <c:pt idx="0">
                  <c:v>1300</c:v>
                </c:pt>
                <c:pt idx="1">
                  <c:v>1335</c:v>
                </c:pt>
                <c:pt idx="2">
                  <c:v>1603</c:v>
                </c:pt>
                <c:pt idx="3">
                  <c:v>1785</c:v>
                </c:pt>
                <c:pt idx="4">
                  <c:v>1997</c:v>
                </c:pt>
                <c:pt idx="5">
                  <c:v>2237</c:v>
                </c:pt>
                <c:pt idx="6">
                  <c:v>2383</c:v>
                </c:pt>
                <c:pt idx="7">
                  <c:v>2749</c:v>
                </c:pt>
                <c:pt idx="8">
                  <c:v>2865</c:v>
                </c:pt>
                <c:pt idx="9">
                  <c:v>3132</c:v>
                </c:pt>
                <c:pt idx="10">
                  <c:v>3296</c:v>
                </c:pt>
                <c:pt idx="11">
                  <c:v>3430</c:v>
                </c:pt>
                <c:pt idx="12">
                  <c:v>3588</c:v>
                </c:pt>
                <c:pt idx="13">
                  <c:v>3823</c:v>
                </c:pt>
                <c:pt idx="14">
                  <c:v>3433</c:v>
                </c:pt>
                <c:pt idx="15">
                  <c:v>3714</c:v>
                </c:pt>
                <c:pt idx="16">
                  <c:v>3959</c:v>
                </c:pt>
                <c:pt idx="17">
                  <c:v>4027</c:v>
                </c:pt>
                <c:pt idx="18">
                  <c:v>4539</c:v>
                </c:pt>
                <c:pt idx="19">
                  <c:v>4385</c:v>
                </c:pt>
                <c:pt idx="20">
                  <c:v>4217</c:v>
                </c:pt>
                <c:pt idx="21">
                  <c:v>4069</c:v>
                </c:pt>
                <c:pt idx="22">
                  <c:v>3717</c:v>
                </c:pt>
                <c:pt idx="23">
                  <c:v>3757</c:v>
                </c:pt>
                <c:pt idx="24">
                  <c:v>3922</c:v>
                </c:pt>
                <c:pt idx="25">
                  <c:v>3997</c:v>
                </c:pt>
                <c:pt idx="26">
                  <c:v>4431</c:v>
                </c:pt>
                <c:pt idx="27">
                  <c:v>4873</c:v>
                </c:pt>
                <c:pt idx="28">
                  <c:v>5224</c:v>
                </c:pt>
                <c:pt idx="29">
                  <c:v>5940</c:v>
                </c:pt>
                <c:pt idx="30">
                  <c:v>5736</c:v>
                </c:pt>
                <c:pt idx="31">
                  <c:v>5650</c:v>
                </c:pt>
                <c:pt idx="32">
                  <c:v>5036</c:v>
                </c:pt>
                <c:pt idx="33">
                  <c:v>4630</c:v>
                </c:pt>
                <c:pt idx="34">
                  <c:v>3959</c:v>
                </c:pt>
                <c:pt idx="35">
                  <c:v>4119</c:v>
                </c:pt>
                <c:pt idx="36">
                  <c:v>3905</c:v>
                </c:pt>
                <c:pt idx="37">
                  <c:v>3937</c:v>
                </c:pt>
                <c:pt idx="38">
                  <c:v>4237</c:v>
                </c:pt>
                <c:pt idx="39">
                  <c:v>4173</c:v>
                </c:pt>
                <c:pt idx="40">
                  <c:v>4241</c:v>
                </c:pt>
                <c:pt idx="41">
                  <c:v>4067</c:v>
                </c:pt>
                <c:pt idx="42">
                  <c:v>3967</c:v>
                </c:pt>
                <c:pt idx="43">
                  <c:v>3993</c:v>
                </c:pt>
                <c:pt idx="44">
                  <c:v>3464</c:v>
                </c:pt>
                <c:pt idx="45">
                  <c:v>3268</c:v>
                </c:pt>
                <c:pt idx="46">
                  <c:v>2989</c:v>
                </c:pt>
                <c:pt idx="47">
                  <c:v>2741</c:v>
                </c:pt>
                <c:pt idx="48">
                  <c:v>2180</c:v>
                </c:pt>
                <c:pt idx="49">
                  <c:v>1903</c:v>
                </c:pt>
                <c:pt idx="50">
                  <c:v>1729</c:v>
                </c:pt>
                <c:pt idx="51">
                  <c:v>1484</c:v>
                </c:pt>
                <c:pt idx="52">
                  <c:v>1301</c:v>
                </c:pt>
                <c:pt idx="53">
                  <c:v>1134</c:v>
                </c:pt>
                <c:pt idx="54">
                  <c:v>1132</c:v>
                </c:pt>
                <c:pt idx="55">
                  <c:v>1131</c:v>
                </c:pt>
                <c:pt idx="56">
                  <c:v>1161</c:v>
                </c:pt>
                <c:pt idx="57">
                  <c:v>1198</c:v>
                </c:pt>
                <c:pt idx="58">
                  <c:v>1188</c:v>
                </c:pt>
                <c:pt idx="59">
                  <c:v>1098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738432"/>
        <c:axId val="495928064"/>
      </c:lineChart>
      <c:catAx>
        <c:axId val="49473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95928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59280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dashDot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9473843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62509980877381"/>
          <c:y val="0.13725004882556652"/>
          <c:w val="0.7225476333819123"/>
          <c:h val="0.67498559050354634"/>
        </c:manualLayout>
      </c:layout>
      <c:lineChart>
        <c:grouping val="standard"/>
        <c:varyColors val="0"/>
        <c:ser>
          <c:idx val="4"/>
          <c:order val="0"/>
          <c:tx>
            <c:strRef>
              <c:f>'datos exposicion'!$C$2</c:f>
              <c:strCache>
                <c:ptCount val="1"/>
                <c:pt idx="0">
                  <c:v>Parque de vehículos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cat>
            <c:numRef>
              <c:f>'datos exposicion'!$B$7:$B$17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'datos exposicion'!$D$7:$D$17</c:f>
              <c:numCache>
                <c:formatCode>#,##0</c:formatCode>
                <c:ptCount val="11"/>
                <c:pt idx="0">
                  <c:v>3085.5969</c:v>
                </c:pt>
                <c:pt idx="1">
                  <c:v>3108.6035000000002</c:v>
                </c:pt>
                <c:pt idx="2">
                  <c:v>3126.9081000000001</c:v>
                </c:pt>
                <c:pt idx="3">
                  <c:v>3120.3202999999999</c:v>
                </c:pt>
                <c:pt idx="4">
                  <c:v>3091.6835999999998</c:v>
                </c:pt>
                <c:pt idx="5">
                  <c:v>3097.6046999999999</c:v>
                </c:pt>
                <c:pt idx="6">
                  <c:v>3189</c:v>
                </c:pt>
                <c:pt idx="7">
                  <c:v>3210.652</c:v>
                </c:pt>
                <c:pt idx="8">
                  <c:v>3292.9004</c:v>
                </c:pt>
                <c:pt idx="9">
                  <c:v>3372.9982</c:v>
                </c:pt>
                <c:pt idx="10">
                  <c:v>3445.8512000000001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'datos exposicion'!$E$2</c:f>
              <c:strCache>
                <c:ptCount val="1"/>
                <c:pt idx="0">
                  <c:v>Movimientos de largo recorrido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cat>
            <c:numRef>
              <c:f>'datos exposicion'!$B$7:$B$17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'datos exposicion'!$F$7:$F$17</c:f>
              <c:numCache>
                <c:formatCode>#,##0</c:formatCode>
                <c:ptCount val="11"/>
                <c:pt idx="0">
                  <c:v>3998.7503400000001</c:v>
                </c:pt>
                <c:pt idx="1">
                  <c:v>3941.8956699999999</c:v>
                </c:pt>
                <c:pt idx="2">
                  <c:v>3821.3999600000002</c:v>
                </c:pt>
                <c:pt idx="3">
                  <c:v>3648.27666</c:v>
                </c:pt>
                <c:pt idx="4">
                  <c:v>3542.19623</c:v>
                </c:pt>
                <c:pt idx="5">
                  <c:v>3597.8962299999998</c:v>
                </c:pt>
                <c:pt idx="6">
                  <c:v>3735.0412900000001</c:v>
                </c:pt>
                <c:pt idx="7">
                  <c:v>3920.9588199999998</c:v>
                </c:pt>
                <c:pt idx="8">
                  <c:v>4084.7693100000001</c:v>
                </c:pt>
                <c:pt idx="9">
                  <c:v>4163.5451599999997</c:v>
                </c:pt>
                <c:pt idx="10">
                  <c:v>4266.0943699999998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'datos exposicion'!$G$2</c:f>
              <c:strCache>
                <c:ptCount val="1"/>
                <c:pt idx="0">
                  <c:v>Censo de conductores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  <a:prstDash val="solid"/>
            </a:ln>
          </c:spPr>
          <c:cat>
            <c:numRef>
              <c:f>'datos exposicion'!$B$7:$B$17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'datos exposicion'!$H$7:$H$17</c:f>
              <c:numCache>
                <c:formatCode>#,##0</c:formatCode>
                <c:ptCount val="11"/>
                <c:pt idx="0">
                  <c:v>2571.3071</c:v>
                </c:pt>
                <c:pt idx="1">
                  <c:v>2578.2359999999999</c:v>
                </c:pt>
                <c:pt idx="2">
                  <c:v>2611.8094000000001</c:v>
                </c:pt>
                <c:pt idx="3">
                  <c:v>2630.9229999999998</c:v>
                </c:pt>
                <c:pt idx="4">
                  <c:v>2638.7882</c:v>
                </c:pt>
                <c:pt idx="5">
                  <c:v>2620.4870999999998</c:v>
                </c:pt>
                <c:pt idx="6">
                  <c:v>2633</c:v>
                </c:pt>
                <c:pt idx="7">
                  <c:v>2650.4479999999999</c:v>
                </c:pt>
                <c:pt idx="8">
                  <c:v>2664.0594999999998</c:v>
                </c:pt>
                <c:pt idx="9">
                  <c:v>2684.5648000000001</c:v>
                </c:pt>
                <c:pt idx="10">
                  <c:v>2720.7341000000001</c:v>
                </c:pt>
              </c:numCache>
            </c:numRef>
          </c:val>
          <c:smooth val="0"/>
        </c:ser>
        <c:ser>
          <c:idx val="8"/>
          <c:order val="3"/>
          <c:tx>
            <c:strRef>
              <c:f>'datos exposicion'!$C$2</c:f>
              <c:strCache>
                <c:ptCount val="1"/>
                <c:pt idx="0">
                  <c:v>Parque de vehículos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cat>
            <c:numRef>
              <c:f>'datos exposicion'!$B$7:$B$17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'datos exposicion'!$D$7:$D$17</c:f>
              <c:numCache>
                <c:formatCode>#,##0</c:formatCode>
                <c:ptCount val="11"/>
                <c:pt idx="0">
                  <c:v>3085.5969</c:v>
                </c:pt>
                <c:pt idx="1">
                  <c:v>3108.6035000000002</c:v>
                </c:pt>
                <c:pt idx="2">
                  <c:v>3126.9081000000001</c:v>
                </c:pt>
                <c:pt idx="3">
                  <c:v>3120.3202999999999</c:v>
                </c:pt>
                <c:pt idx="4">
                  <c:v>3091.6835999999998</c:v>
                </c:pt>
                <c:pt idx="5">
                  <c:v>3097.6046999999999</c:v>
                </c:pt>
                <c:pt idx="6">
                  <c:v>3189</c:v>
                </c:pt>
                <c:pt idx="7">
                  <c:v>3210.652</c:v>
                </c:pt>
                <c:pt idx="8">
                  <c:v>3292.9004</c:v>
                </c:pt>
                <c:pt idx="9">
                  <c:v>3372.9982</c:v>
                </c:pt>
                <c:pt idx="10">
                  <c:v>3445.8512000000001</c:v>
                </c:pt>
              </c:numCache>
            </c:numRef>
          </c:val>
          <c:smooth val="0"/>
        </c:ser>
        <c:ser>
          <c:idx val="9"/>
          <c:order val="4"/>
          <c:tx>
            <c:strRef>
              <c:f>'datos exposicion'!$E$2</c:f>
              <c:strCache>
                <c:ptCount val="1"/>
                <c:pt idx="0">
                  <c:v>Movimientos de largo recorrido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cat>
            <c:numRef>
              <c:f>'datos exposicion'!$B$7:$B$17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'datos exposicion'!$F$7:$F$17</c:f>
              <c:numCache>
                <c:formatCode>#,##0</c:formatCode>
                <c:ptCount val="11"/>
                <c:pt idx="0">
                  <c:v>3998.7503400000001</c:v>
                </c:pt>
                <c:pt idx="1">
                  <c:v>3941.8956699999999</c:v>
                </c:pt>
                <c:pt idx="2">
                  <c:v>3821.3999600000002</c:v>
                </c:pt>
                <c:pt idx="3">
                  <c:v>3648.27666</c:v>
                </c:pt>
                <c:pt idx="4">
                  <c:v>3542.19623</c:v>
                </c:pt>
                <c:pt idx="5">
                  <c:v>3597.8962299999998</c:v>
                </c:pt>
                <c:pt idx="6">
                  <c:v>3735.0412900000001</c:v>
                </c:pt>
                <c:pt idx="7">
                  <c:v>3920.9588199999998</c:v>
                </c:pt>
                <c:pt idx="8">
                  <c:v>4084.7693100000001</c:v>
                </c:pt>
                <c:pt idx="9">
                  <c:v>4163.5451599999997</c:v>
                </c:pt>
                <c:pt idx="10">
                  <c:v>4266.0943699999998</c:v>
                </c:pt>
              </c:numCache>
            </c:numRef>
          </c:val>
          <c:smooth val="0"/>
        </c:ser>
        <c:ser>
          <c:idx val="10"/>
          <c:order val="5"/>
          <c:tx>
            <c:strRef>
              <c:f>'datos exposicion'!$G$2</c:f>
              <c:strCache>
                <c:ptCount val="1"/>
                <c:pt idx="0">
                  <c:v>Censo de conductores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  <a:prstDash val="solid"/>
            </a:ln>
          </c:spPr>
          <c:cat>
            <c:numRef>
              <c:f>'datos exposicion'!$B$7:$B$17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'datos exposicion'!$H$7:$H$17</c:f>
              <c:numCache>
                <c:formatCode>#,##0</c:formatCode>
                <c:ptCount val="11"/>
                <c:pt idx="0">
                  <c:v>2571.3071</c:v>
                </c:pt>
                <c:pt idx="1">
                  <c:v>2578.2359999999999</c:v>
                </c:pt>
                <c:pt idx="2">
                  <c:v>2611.8094000000001</c:v>
                </c:pt>
                <c:pt idx="3">
                  <c:v>2630.9229999999998</c:v>
                </c:pt>
                <c:pt idx="4">
                  <c:v>2638.7882</c:v>
                </c:pt>
                <c:pt idx="5">
                  <c:v>2620.4870999999998</c:v>
                </c:pt>
                <c:pt idx="6">
                  <c:v>2633</c:v>
                </c:pt>
                <c:pt idx="7">
                  <c:v>2650.4479999999999</c:v>
                </c:pt>
                <c:pt idx="8">
                  <c:v>2664.0594999999998</c:v>
                </c:pt>
                <c:pt idx="9">
                  <c:v>2684.5648000000001</c:v>
                </c:pt>
                <c:pt idx="10">
                  <c:v>2720.7341000000001</c:v>
                </c:pt>
              </c:numCache>
            </c:numRef>
          </c:val>
          <c:smooth val="0"/>
        </c:ser>
        <c:ser>
          <c:idx val="0"/>
          <c:order val="6"/>
          <c:tx>
            <c:strRef>
              <c:f>'datos exposicion'!$C$2</c:f>
              <c:strCache>
                <c:ptCount val="1"/>
                <c:pt idx="0">
                  <c:v>Parque de vehículos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70C0"/>
              </a:solidFill>
              <a:ln>
                <a:solidFill>
                  <a:srgbClr val="0070C0"/>
                </a:solidFill>
                <a:prstDash val="solid"/>
              </a:ln>
            </c:spPr>
          </c:marker>
          <c:cat>
            <c:numRef>
              <c:f>'datos exposicion'!$B$7:$B$17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'datos exposicion'!$D$7:$D$17</c:f>
              <c:numCache>
                <c:formatCode>#,##0</c:formatCode>
                <c:ptCount val="11"/>
                <c:pt idx="0">
                  <c:v>3085.5969</c:v>
                </c:pt>
                <c:pt idx="1">
                  <c:v>3108.6035000000002</c:v>
                </c:pt>
                <c:pt idx="2">
                  <c:v>3126.9081000000001</c:v>
                </c:pt>
                <c:pt idx="3">
                  <c:v>3120.3202999999999</c:v>
                </c:pt>
                <c:pt idx="4">
                  <c:v>3091.6835999999998</c:v>
                </c:pt>
                <c:pt idx="5">
                  <c:v>3097.6046999999999</c:v>
                </c:pt>
                <c:pt idx="6">
                  <c:v>3189</c:v>
                </c:pt>
                <c:pt idx="7">
                  <c:v>3210.652</c:v>
                </c:pt>
                <c:pt idx="8">
                  <c:v>3292.9004</c:v>
                </c:pt>
                <c:pt idx="9">
                  <c:v>3372.9982</c:v>
                </c:pt>
                <c:pt idx="10">
                  <c:v>3445.8512000000001</c:v>
                </c:pt>
              </c:numCache>
            </c:numRef>
          </c:val>
          <c:smooth val="0"/>
        </c:ser>
        <c:ser>
          <c:idx val="1"/>
          <c:order val="7"/>
          <c:tx>
            <c:strRef>
              <c:f>'datos exposicion'!$E$2</c:f>
              <c:strCache>
                <c:ptCount val="1"/>
                <c:pt idx="0">
                  <c:v>Movimientos de largo recorrido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'datos exposicion'!$B$7:$B$17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'datos exposicion'!$F$7:$F$17</c:f>
              <c:numCache>
                <c:formatCode>#,##0</c:formatCode>
                <c:ptCount val="11"/>
                <c:pt idx="0">
                  <c:v>3998.7503400000001</c:v>
                </c:pt>
                <c:pt idx="1">
                  <c:v>3941.8956699999999</c:v>
                </c:pt>
                <c:pt idx="2">
                  <c:v>3821.3999600000002</c:v>
                </c:pt>
                <c:pt idx="3">
                  <c:v>3648.27666</c:v>
                </c:pt>
                <c:pt idx="4">
                  <c:v>3542.19623</c:v>
                </c:pt>
                <c:pt idx="5">
                  <c:v>3597.8962299999998</c:v>
                </c:pt>
                <c:pt idx="6">
                  <c:v>3735.0412900000001</c:v>
                </c:pt>
                <c:pt idx="7">
                  <c:v>3920.9588199999998</c:v>
                </c:pt>
                <c:pt idx="8">
                  <c:v>4084.7693100000001</c:v>
                </c:pt>
                <c:pt idx="9">
                  <c:v>4163.5451599999997</c:v>
                </c:pt>
                <c:pt idx="10">
                  <c:v>4266.0943699999998</c:v>
                </c:pt>
              </c:numCache>
            </c:numRef>
          </c:val>
          <c:smooth val="0"/>
        </c:ser>
        <c:ser>
          <c:idx val="2"/>
          <c:order val="8"/>
          <c:tx>
            <c:strRef>
              <c:f>'datos exposicion'!$G$2</c:f>
              <c:strCache>
                <c:ptCount val="1"/>
                <c:pt idx="0">
                  <c:v>Censo de conductores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  <a:prstDash val="solid"/>
              </a:ln>
            </c:spPr>
          </c:marker>
          <c:cat>
            <c:numRef>
              <c:f>'datos exposicion'!$B$7:$B$17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'datos exposicion'!$H$7:$H$17</c:f>
              <c:numCache>
                <c:formatCode>#,##0</c:formatCode>
                <c:ptCount val="11"/>
                <c:pt idx="0">
                  <c:v>2571.3071</c:v>
                </c:pt>
                <c:pt idx="1">
                  <c:v>2578.2359999999999</c:v>
                </c:pt>
                <c:pt idx="2">
                  <c:v>2611.8094000000001</c:v>
                </c:pt>
                <c:pt idx="3">
                  <c:v>2630.9229999999998</c:v>
                </c:pt>
                <c:pt idx="4">
                  <c:v>2638.7882</c:v>
                </c:pt>
                <c:pt idx="5">
                  <c:v>2620.4870999999998</c:v>
                </c:pt>
                <c:pt idx="6">
                  <c:v>2633</c:v>
                </c:pt>
                <c:pt idx="7">
                  <c:v>2650.4479999999999</c:v>
                </c:pt>
                <c:pt idx="8">
                  <c:v>2664.0594999999998</c:v>
                </c:pt>
                <c:pt idx="9">
                  <c:v>2684.5648000000001</c:v>
                </c:pt>
                <c:pt idx="10">
                  <c:v>2720.7341000000001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237312"/>
        <c:axId val="347926528"/>
      </c:lineChart>
      <c:lineChart>
        <c:grouping val="standard"/>
        <c:varyColors val="0"/>
        <c:ser>
          <c:idx val="3"/>
          <c:order val="9"/>
          <c:tx>
            <c:strRef>
              <c:f>'datos exposicion'!$I$2</c:f>
              <c:strCache>
                <c:ptCount val="1"/>
                <c:pt idx="0">
                  <c:v>Fallecidos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FFC000"/>
              </a:solidFill>
              <a:ln>
                <a:solidFill>
                  <a:srgbClr val="FFC000"/>
                </a:solidFill>
                <a:prstDash val="solid"/>
              </a:ln>
            </c:spPr>
          </c:marker>
          <c:cat>
            <c:numRef>
              <c:f>'datos exposicion'!$B$7:$B$17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'datos exposicion'!$I$7:$I$17</c:f>
              <c:numCache>
                <c:formatCode>#,##0</c:formatCode>
                <c:ptCount val="11"/>
                <c:pt idx="0">
                  <c:v>1903</c:v>
                </c:pt>
                <c:pt idx="1">
                  <c:v>1729</c:v>
                </c:pt>
                <c:pt idx="2">
                  <c:v>1484</c:v>
                </c:pt>
                <c:pt idx="3">
                  <c:v>1301</c:v>
                </c:pt>
                <c:pt idx="4">
                  <c:v>1134</c:v>
                </c:pt>
                <c:pt idx="5">
                  <c:v>1132</c:v>
                </c:pt>
                <c:pt idx="6">
                  <c:v>1131</c:v>
                </c:pt>
                <c:pt idx="7">
                  <c:v>1161</c:v>
                </c:pt>
                <c:pt idx="8">
                  <c:v>1198</c:v>
                </c:pt>
                <c:pt idx="9">
                  <c:v>1188</c:v>
                </c:pt>
                <c:pt idx="10">
                  <c:v>1098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086272"/>
        <c:axId val="347928448"/>
      </c:lineChart>
      <c:catAx>
        <c:axId val="37823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47926528"/>
        <c:crosses val="autoZero"/>
        <c:auto val="1"/>
        <c:lblAlgn val="ctr"/>
        <c:lblOffset val="100"/>
        <c:noMultiLvlLbl val="1"/>
      </c:catAx>
      <c:valAx>
        <c:axId val="3479265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 sz="800"/>
                  <a:t>Movimientos, parque, censo</a:t>
                </a:r>
              </a:p>
            </c:rich>
          </c:tx>
          <c:layout>
            <c:manualLayout>
              <c:xMode val="edge"/>
              <c:yMode val="edge"/>
              <c:x val="3.2964493175899959E-2"/>
              <c:y val="0.3440389461299188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78237312"/>
        <c:crosses val="autoZero"/>
        <c:crossBetween val="between"/>
      </c:valAx>
      <c:valAx>
        <c:axId val="347928448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800"/>
                </a:pPr>
                <a:r>
                  <a:rPr lang="es-ES" sz="800"/>
                  <a:t>Fallecidos</a:t>
                </a:r>
              </a:p>
            </c:rich>
          </c:tx>
          <c:layout>
            <c:manualLayout>
              <c:xMode val="edge"/>
              <c:yMode val="edge"/>
              <c:x val="0.89320165410032415"/>
              <c:y val="0.4069750537081231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348086272"/>
        <c:crosses val="max"/>
        <c:crossBetween val="between"/>
      </c:valAx>
      <c:catAx>
        <c:axId val="348086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928448"/>
        <c:crosses val="autoZero"/>
        <c:auto val="1"/>
        <c:lblAlgn val="ctr"/>
        <c:lblOffset val="100"/>
        <c:noMultiLvlLbl val="0"/>
      </c:cat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5.2115601390723479E-2"/>
          <c:y val="0.87532951303047191"/>
          <c:w val="0.88755791378612592"/>
          <c:h val="6.5739885962530553E-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'tipo accidente'!$T$3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'tipo accidente'!$A$4:$A$10</c:f>
              <c:strCache>
                <c:ptCount val="7"/>
                <c:pt idx="0">
                  <c:v>Colisión frontal</c:v>
                </c:pt>
                <c:pt idx="1">
                  <c:v>Colisión lateral y frontolateral</c:v>
                </c:pt>
                <c:pt idx="2">
                  <c:v>Colisión trasera y múltiple</c:v>
                </c:pt>
                <c:pt idx="3">
                  <c:v>Salida de la vía</c:v>
                </c:pt>
                <c:pt idx="4">
                  <c:v>Vuelco</c:v>
                </c:pt>
                <c:pt idx="5">
                  <c:v>Atropello a peatón</c:v>
                </c:pt>
                <c:pt idx="6">
                  <c:v>Otro tipo</c:v>
                </c:pt>
              </c:strCache>
            </c:strRef>
          </c:cat>
          <c:val>
            <c:numRef>
              <c:f>'tipo accidente'!$T$4:$T$10</c:f>
              <c:numCache>
                <c:formatCode>#,##0;\(#,##0\)</c:formatCode>
                <c:ptCount val="7"/>
                <c:pt idx="0" formatCode="#,##0">
                  <c:v>264</c:v>
                </c:pt>
                <c:pt idx="1">
                  <c:v>145</c:v>
                </c:pt>
                <c:pt idx="2">
                  <c:v>99</c:v>
                </c:pt>
                <c:pt idx="3">
                  <c:v>457</c:v>
                </c:pt>
                <c:pt idx="4">
                  <c:v>17</c:v>
                </c:pt>
                <c:pt idx="5">
                  <c:v>133</c:v>
                </c:pt>
                <c:pt idx="6">
                  <c:v>73</c:v>
                </c:pt>
              </c:numCache>
            </c:numRef>
          </c:val>
        </c:ser>
        <c:ser>
          <c:idx val="1"/>
          <c:order val="1"/>
          <c:tx>
            <c:strRef>
              <c:f>'tipo accidente'!$U$3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'tipo accidente'!$A$4:$A$10</c:f>
              <c:strCache>
                <c:ptCount val="7"/>
                <c:pt idx="0">
                  <c:v>Colisión frontal</c:v>
                </c:pt>
                <c:pt idx="1">
                  <c:v>Colisión lateral y frontolateral</c:v>
                </c:pt>
                <c:pt idx="2">
                  <c:v>Colisión trasera y múltiple</c:v>
                </c:pt>
                <c:pt idx="3">
                  <c:v>Salida de la vía</c:v>
                </c:pt>
                <c:pt idx="4">
                  <c:v>Vuelco</c:v>
                </c:pt>
                <c:pt idx="5">
                  <c:v>Atropello a peatón</c:v>
                </c:pt>
                <c:pt idx="6">
                  <c:v>Otro tipo</c:v>
                </c:pt>
              </c:strCache>
            </c:strRef>
          </c:cat>
          <c:val>
            <c:numRef>
              <c:f>'tipo accidente'!$U$4:$U$10</c:f>
              <c:numCache>
                <c:formatCode>#,##0;\(#,##0\)</c:formatCode>
                <c:ptCount val="7"/>
                <c:pt idx="0" formatCode="#,##0">
                  <c:v>248</c:v>
                </c:pt>
                <c:pt idx="1">
                  <c:v>129</c:v>
                </c:pt>
                <c:pt idx="2">
                  <c:v>104</c:v>
                </c:pt>
                <c:pt idx="3">
                  <c:v>432</c:v>
                </c:pt>
                <c:pt idx="4">
                  <c:v>13</c:v>
                </c:pt>
                <c:pt idx="5">
                  <c:v>117</c:v>
                </c:pt>
                <c:pt idx="6">
                  <c:v>55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0702592"/>
        <c:axId val="240704512"/>
      </c:barChart>
      <c:catAx>
        <c:axId val="240702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40704512"/>
        <c:crosses val="autoZero"/>
        <c:auto val="1"/>
        <c:lblAlgn val="ctr"/>
        <c:lblOffset val="100"/>
        <c:noMultiLvlLbl val="0"/>
      </c:catAx>
      <c:valAx>
        <c:axId val="24070451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407025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'unidad movilidad '!$T$3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 movilidad '!$A$4:$A$14</c:f>
              <c:strCache>
                <c:ptCount val="11"/>
                <c:pt idx="0">
                  <c:v>Peatón</c:v>
                </c:pt>
                <c:pt idx="1">
                  <c:v>Bicicleta</c:v>
                </c:pt>
                <c:pt idx="2">
                  <c:v>Ciclomotor</c:v>
                </c:pt>
                <c:pt idx="3">
                  <c:v>Motocicleta</c:v>
                </c:pt>
                <c:pt idx="4">
                  <c:v>Vulnerables</c:v>
                </c:pt>
                <c:pt idx="5">
                  <c:v>Turismo</c:v>
                </c:pt>
                <c:pt idx="6">
                  <c:v>Furgoneta</c:v>
                </c:pt>
                <c:pt idx="7">
                  <c:v>Camión ≤ 3.500 kg</c:v>
                </c:pt>
                <c:pt idx="8">
                  <c:v>Camión &gt; 3.500 kg</c:v>
                </c:pt>
                <c:pt idx="9">
                  <c:v>Autobús</c:v>
                </c:pt>
                <c:pt idx="10">
                  <c:v>Otros Vehículos</c:v>
                </c:pt>
              </c:strCache>
            </c:strRef>
          </c:cat>
          <c:val>
            <c:numRef>
              <c:f>'unidad movilidad '!$T$4:$T$14</c:f>
              <c:numCache>
                <c:formatCode>#,##0;\(#,##0\)</c:formatCode>
                <c:ptCount val="11"/>
                <c:pt idx="0">
                  <c:v>137</c:v>
                </c:pt>
                <c:pt idx="1">
                  <c:v>36</c:v>
                </c:pt>
                <c:pt idx="2">
                  <c:v>30</c:v>
                </c:pt>
                <c:pt idx="3">
                  <c:v>217</c:v>
                </c:pt>
                <c:pt idx="4">
                  <c:v>420</c:v>
                </c:pt>
                <c:pt idx="5">
                  <c:v>598</c:v>
                </c:pt>
                <c:pt idx="6">
                  <c:v>65</c:v>
                </c:pt>
                <c:pt idx="7">
                  <c:v>10</c:v>
                </c:pt>
                <c:pt idx="8">
                  <c:v>51</c:v>
                </c:pt>
                <c:pt idx="9">
                  <c:v>11</c:v>
                </c:pt>
                <c:pt idx="10">
                  <c:v>33</c:v>
                </c:pt>
              </c:numCache>
            </c:numRef>
          </c:val>
        </c:ser>
        <c:ser>
          <c:idx val="1"/>
          <c:order val="1"/>
          <c:tx>
            <c:strRef>
              <c:f>'unidad movilidad '!$U$3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 movilidad '!$A$4:$A$14</c:f>
              <c:strCache>
                <c:ptCount val="11"/>
                <c:pt idx="0">
                  <c:v>Peatón</c:v>
                </c:pt>
                <c:pt idx="1">
                  <c:v>Bicicleta</c:v>
                </c:pt>
                <c:pt idx="2">
                  <c:v>Ciclomotor</c:v>
                </c:pt>
                <c:pt idx="3">
                  <c:v>Motocicleta</c:v>
                </c:pt>
                <c:pt idx="4">
                  <c:v>Vulnerables</c:v>
                </c:pt>
                <c:pt idx="5">
                  <c:v>Turismo</c:v>
                </c:pt>
                <c:pt idx="6">
                  <c:v>Furgoneta</c:v>
                </c:pt>
                <c:pt idx="7">
                  <c:v>Camión ≤ 3.500 kg</c:v>
                </c:pt>
                <c:pt idx="8">
                  <c:v>Camión &gt; 3.500 kg</c:v>
                </c:pt>
                <c:pt idx="9">
                  <c:v>Autobús</c:v>
                </c:pt>
                <c:pt idx="10">
                  <c:v>Otros Vehículos</c:v>
                </c:pt>
              </c:strCache>
            </c:strRef>
          </c:cat>
          <c:val>
            <c:numRef>
              <c:f>'unidad movilidad '!$U$4:$U$14</c:f>
              <c:numCache>
                <c:formatCode>#,##0;\(#,##0\)</c:formatCode>
                <c:ptCount val="11"/>
                <c:pt idx="0">
                  <c:v>115</c:v>
                </c:pt>
                <c:pt idx="1">
                  <c:v>40</c:v>
                </c:pt>
                <c:pt idx="2">
                  <c:v>19</c:v>
                </c:pt>
                <c:pt idx="3">
                  <c:v>264</c:v>
                </c:pt>
                <c:pt idx="4">
                  <c:v>438</c:v>
                </c:pt>
                <c:pt idx="5">
                  <c:v>505</c:v>
                </c:pt>
                <c:pt idx="6">
                  <c:v>72</c:v>
                </c:pt>
                <c:pt idx="7">
                  <c:v>6</c:v>
                </c:pt>
                <c:pt idx="8">
                  <c:v>53</c:v>
                </c:pt>
                <c:pt idx="9">
                  <c:v>0</c:v>
                </c:pt>
                <c:pt idx="10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4957952"/>
        <c:axId val="564959488"/>
      </c:barChart>
      <c:catAx>
        <c:axId val="56495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4959488"/>
        <c:crosses val="autoZero"/>
        <c:auto val="1"/>
        <c:lblAlgn val="ctr"/>
        <c:lblOffset val="100"/>
        <c:noMultiLvlLbl val="0"/>
      </c:catAx>
      <c:valAx>
        <c:axId val="56495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49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0.96191</cdr:x>
      <cdr:y>0.19497</cdr:y>
    </cdr:from>
    <cdr:to>
      <cdr:x>0.98406</cdr:x>
      <cdr:y>0.56227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8373836" y="1023257"/>
          <a:ext cx="192768" cy="1927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576" cy="496089"/>
          </a:xfrm>
          <a:prstGeom prst="rect">
            <a:avLst/>
          </a:prstGeom>
        </p:spPr>
        <p:txBody>
          <a:bodyPr vert="horz" lIns="93100" tIns="46549" rIns="93100" bIns="46549" rtlCol="0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486" y="2"/>
            <a:ext cx="2946575" cy="496089"/>
          </a:xfrm>
          <a:prstGeom prst="rect">
            <a:avLst/>
          </a:prstGeom>
        </p:spPr>
        <p:txBody>
          <a:bodyPr vert="horz" lIns="93100" tIns="46549" rIns="93100" bIns="46549" rtlCol="0"/>
          <a:lstStyle>
            <a:lvl1pPr algn="r">
              <a:defRPr sz="1300"/>
            </a:lvl1pPr>
          </a:lstStyle>
          <a:p>
            <a:pPr>
              <a:defRPr/>
            </a:pPr>
            <a:fld id="{0A21FBA3-DD49-4C55-B18F-E6C11DF2B959}" type="datetimeFigureOut">
              <a:rPr lang="es-ES"/>
              <a:pPr>
                <a:defRPr/>
              </a:pPr>
              <a:t>02/01/2020</a:t>
            </a:fld>
            <a:endParaRPr lang="fr-F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0" tIns="46549" rIns="93100" bIns="4654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06" y="4715261"/>
            <a:ext cx="5438464" cy="4469640"/>
          </a:xfrm>
          <a:prstGeom prst="rect">
            <a:avLst/>
          </a:prstGeom>
        </p:spPr>
        <p:txBody>
          <a:bodyPr vert="horz" lIns="93100" tIns="46549" rIns="93100" bIns="46549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30521"/>
            <a:ext cx="2946576" cy="496089"/>
          </a:xfrm>
          <a:prstGeom prst="rect">
            <a:avLst/>
          </a:prstGeom>
        </p:spPr>
        <p:txBody>
          <a:bodyPr vert="horz" lIns="93100" tIns="46549" rIns="93100" bIns="4654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486" y="9430521"/>
            <a:ext cx="2946575" cy="496089"/>
          </a:xfrm>
          <a:prstGeom prst="rect">
            <a:avLst/>
          </a:prstGeom>
        </p:spPr>
        <p:txBody>
          <a:bodyPr vert="horz" wrap="square" lIns="93100" tIns="46549" rIns="93100" bIns="4654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94BB26F-1095-4E16-827D-6BE75BB06BB6}" type="slidenum">
              <a:rPr lang="es-ES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163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B26F-1095-4E16-827D-6BE75BB06BB6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1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8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82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27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1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48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00EBD-011D-4F5E-9771-3E2D981B2FA8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F9ED062F-D80E-41CB-BE71-0BA5623B68C7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211857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18548B69-53FD-456E-AD3D-958619177D80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628395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609600"/>
            <a:ext cx="211455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9125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E802C567-2D47-434E-ADDA-8481869AF802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629941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B0B6ED15-AD9C-4496-BED9-45AF3C828CF0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448028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7E2FD0BE-12E8-4679-ADCF-D373BFABB72B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646808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D3B59161-10B7-4774-929B-175CD5E7ECB9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900878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587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0439" y="1524000"/>
            <a:ext cx="41587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1C84E876-C716-4B50-93BC-3DAA2EB8CC5E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121721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38E17BD5-0103-41C9-B1F8-B69A1B1EB639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966021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5B52B0C3-9D6A-41BF-B791-C7D4715C4096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453264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0AB52F6F-BB03-4871-907D-8B027F39003F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568908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56A9C9E4-49F3-4D38-A57A-E864E999B191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557202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7B15530C-41D3-4B01-A44C-BBCD4A7BB618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0057573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313695FD-97EA-4A5F-9B4F-887B4D80A153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5531593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BB7A2C15-6E9F-4FC0-B4BA-281213C13606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024690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609600"/>
            <a:ext cx="211455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2" y="609600"/>
            <a:ext cx="6202974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436E5BA2-4439-431D-B749-F1604305ED70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7365250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381000" y="609600"/>
            <a:ext cx="84582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C7FBF531-5471-425D-AC89-371696FCC18B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971932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3600"/>
            <a:ext cx="7239000" cy="8382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s-ES_tradnl"/>
              <a:t>Clic para editar estilo título patrón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6400800" cy="304800"/>
          </a:xfrm>
        </p:spPr>
        <p:txBody>
          <a:bodyPr/>
          <a:lstStyle>
            <a:lvl1pPr marL="0" indent="0">
              <a:defRPr sz="1500">
                <a:solidFill>
                  <a:schemeClr val="bg1"/>
                </a:solidFill>
              </a:defRPr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93060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72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10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30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24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3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4C0F38DF-A362-40B2-823E-C270640425C0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7850065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71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21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0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04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609600"/>
            <a:ext cx="211455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9125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7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457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381000" y="1524000"/>
            <a:ext cx="8458200" cy="45720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8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D78A0FCC-E98E-45CC-8925-D9DC5CC7519D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953010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9FE4DA99-7CD1-49A5-A3CD-0A970A7CA594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046080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11DF3D14-AB25-416C-8B83-CE3B8D3F8D1B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817453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C7076E04-8367-476B-8FA2-EB84544C4E6A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69333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58CD710C-5B80-40F0-A920-793DA72671D8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967322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s-ES"/>
              <a:t>-</a:t>
            </a:r>
            <a:fld id="{A7C8F52C-05A9-4654-8D16-61BCA5FABBEE}" type="slidenum">
              <a:rPr lang="en-GB" altLang="es-ES"/>
              <a:pPr>
                <a:defRPr/>
              </a:pPr>
              <a:t>‹Nº›</a:t>
            </a:fld>
            <a:r>
              <a:rPr lang="en-GB" altLang="es-ES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780746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estilo título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altLang="es-ES">
                <a:latin typeface="Arial" charset="0"/>
              </a:rPr>
              <a:t>-</a:t>
            </a:r>
            <a:fld id="{248B31D8-FCB7-4B29-B4E7-90C7C75DDDC5}" type="slidenum">
              <a:rPr lang="en-GB" altLang="es-ES">
                <a:latin typeface="Arial" charset="0"/>
              </a:rPr>
              <a:pPr>
                <a:defRPr/>
              </a:pPr>
              <a:t>‹Nº›</a:t>
            </a:fld>
            <a:r>
              <a:rPr lang="en-GB" altLang="es-ES">
                <a:latin typeface="Arial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8997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estilo título patrón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altLang="es-ES">
                <a:latin typeface="Arial" charset="0"/>
              </a:rPr>
              <a:t>-</a:t>
            </a:r>
            <a:fld id="{E60B5340-EF61-43EE-B90C-7302210D1621}" type="slidenum">
              <a:rPr lang="en-GB" altLang="es-ES">
                <a:latin typeface="Arial" charset="0"/>
              </a:rPr>
              <a:pPr>
                <a:defRPr/>
              </a:pPr>
              <a:t>‹Nº›</a:t>
            </a:fld>
            <a:r>
              <a:rPr lang="en-GB" altLang="es-ES">
                <a:latin typeface="Arial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7692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4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CuadroTexto"/>
          <p:cNvSpPr txBox="1">
            <a:spLocks noChangeArrowheads="1"/>
          </p:cNvSpPr>
          <p:nvPr/>
        </p:nvSpPr>
        <p:spPr bwMode="auto">
          <a:xfrm>
            <a:off x="395536" y="2948242"/>
            <a:ext cx="82478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s-ES" sz="3600" b="1" dirty="0">
                <a:solidFill>
                  <a:srgbClr val="FFFFFF"/>
                </a:solidFill>
                <a:latin typeface="Arial" panose="020B0604020202020204" pitchFamily="34" charset="0"/>
              </a:rPr>
              <a:t>BALANCE SEGURIDAD VIAL</a:t>
            </a:r>
          </a:p>
          <a:p>
            <a:pPr algn="ctr"/>
            <a:r>
              <a:rPr lang="es-ES" sz="3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2019</a:t>
            </a:r>
            <a:endParaRPr lang="es-ES" sz="3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6156176" y="6309320"/>
            <a:ext cx="31397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s-E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Madrid, </a:t>
            </a:r>
            <a:r>
              <a:rPr lang="es-ES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de 2020</a:t>
            </a:r>
            <a:endParaRPr lang="fr-FR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2281373" y="4725144"/>
            <a:ext cx="8247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s-ES" b="1" dirty="0">
                <a:solidFill>
                  <a:srgbClr val="FFFFFF"/>
                </a:solidFill>
                <a:latin typeface="Arial" panose="020B0604020202020204" pitchFamily="34" charset="0"/>
              </a:rPr>
              <a:t>Datos Provisionales a 24 horas </a:t>
            </a:r>
          </a:p>
        </p:txBody>
      </p:sp>
    </p:spTree>
    <p:extLst>
      <p:ext uri="{BB962C8B-B14F-4D97-AF65-F5344CB8AC3E}">
        <p14:creationId xmlns:p14="http://schemas.microsoft.com/office/powerpoint/2010/main" val="576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9 Marcador de contenido"/>
          <p:cNvSpPr>
            <a:spLocks noGrp="1"/>
          </p:cNvSpPr>
          <p:nvPr>
            <p:ph sz="half" idx="2"/>
          </p:nvPr>
        </p:nvSpPr>
        <p:spPr>
          <a:xfrm>
            <a:off x="251520" y="764704"/>
            <a:ext cx="8276069" cy="720080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Número de </a:t>
            </a:r>
            <a:r>
              <a:rPr lang="es-ES" altLang="es-ES" sz="2400" b="1" dirty="0" smtClean="0">
                <a:solidFill>
                  <a:srgbClr val="0070C0"/>
                </a:solidFill>
              </a:rPr>
              <a:t>fallecidos 24 horas </a:t>
            </a:r>
            <a:r>
              <a:rPr lang="es-ES" altLang="es-ES" sz="2400" dirty="0">
                <a:solidFill>
                  <a:srgbClr val="0070C0"/>
                </a:solidFill>
              </a:rPr>
              <a:t>en vías </a:t>
            </a:r>
            <a:r>
              <a:rPr lang="es-ES" altLang="es-ES" sz="2400" dirty="0" smtClean="0">
                <a:solidFill>
                  <a:srgbClr val="0070C0"/>
                </a:solidFill>
              </a:rPr>
              <a:t>interurbanas</a:t>
            </a:r>
            <a:r>
              <a:rPr lang="es-ES" altLang="es-ES" sz="2400" dirty="0">
                <a:solidFill>
                  <a:srgbClr val="0070C0"/>
                </a:solidFill>
              </a:rPr>
              <a:t>, en función del medio de desplazamiento.</a:t>
            </a: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rgbClr val="FFFFFF"/>
                </a:solidFill>
                <a:latin typeface="B Helvetica Bold"/>
              </a:rPr>
              <a:t>Balance de Seguridad Vial </a:t>
            </a:r>
            <a:r>
              <a:rPr lang="es-ES" sz="2000" b="1" dirty="0" smtClean="0">
                <a:solidFill>
                  <a:srgbClr val="FFFFFF"/>
                </a:solidFill>
                <a:latin typeface="B Helvetica Bold"/>
              </a:rPr>
              <a:t>2019</a:t>
            </a:r>
          </a:p>
          <a:p>
            <a:pPr>
              <a:defRPr/>
            </a:pPr>
            <a:endParaRPr lang="es-ES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270768"/>
              </p:ext>
            </p:extLst>
          </p:nvPr>
        </p:nvGraphicFramePr>
        <p:xfrm>
          <a:off x="323528" y="1700808"/>
          <a:ext cx="84969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6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22"/>
          <p:cNvSpPr/>
          <p:nvPr/>
        </p:nvSpPr>
        <p:spPr bwMode="auto">
          <a:xfrm>
            <a:off x="6444208" y="1305623"/>
            <a:ext cx="2145405" cy="1988724"/>
          </a:xfrm>
          <a:prstGeom prst="roundRect">
            <a:avLst/>
          </a:prstGeom>
          <a:solidFill>
            <a:schemeClr val="bg1"/>
          </a:solidFill>
          <a:ln w="34925" cap="flat" cmpd="sng" algn="ctr">
            <a:solidFill>
              <a:srgbClr val="ED85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" name="Rectángulo redondeado 21"/>
          <p:cNvSpPr/>
          <p:nvPr/>
        </p:nvSpPr>
        <p:spPr bwMode="auto">
          <a:xfrm>
            <a:off x="3707904" y="1393242"/>
            <a:ext cx="2160240" cy="1967711"/>
          </a:xfrm>
          <a:prstGeom prst="roundRect">
            <a:avLst/>
          </a:prstGeom>
          <a:solidFill>
            <a:schemeClr val="bg1"/>
          </a:solidFill>
          <a:ln w="34925" cap="flat" cmpd="sng" algn="ctr">
            <a:solidFill>
              <a:srgbClr val="ED85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 bwMode="auto">
          <a:xfrm>
            <a:off x="683568" y="1393243"/>
            <a:ext cx="2267749" cy="1988724"/>
          </a:xfrm>
          <a:prstGeom prst="roundRect">
            <a:avLst/>
          </a:prstGeom>
          <a:solidFill>
            <a:schemeClr val="bg1"/>
          </a:solidFill>
          <a:ln w="34925" cap="flat" cmpd="sng" algn="ctr">
            <a:solidFill>
              <a:srgbClr val="ED85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rgbClr val="FFFFFF"/>
                </a:solidFill>
                <a:latin typeface="B Helvetica Bold"/>
              </a:rPr>
              <a:t>Balance de </a:t>
            </a:r>
            <a:r>
              <a:rPr lang="es-ES" sz="2000" b="1" dirty="0" smtClean="0">
                <a:solidFill>
                  <a:srgbClr val="FFFFFF"/>
                </a:solidFill>
                <a:latin typeface="B Helvetica Bold"/>
              </a:rPr>
              <a:t>Siniestralidad </a:t>
            </a:r>
            <a:r>
              <a:rPr lang="es-ES" sz="2000" b="1" dirty="0">
                <a:solidFill>
                  <a:srgbClr val="FFFFFF"/>
                </a:solidFill>
                <a:latin typeface="B Helvetica Bold"/>
              </a:rPr>
              <a:t>Vial </a:t>
            </a:r>
            <a:r>
              <a:rPr lang="es-ES" sz="2000" b="1" dirty="0" smtClean="0">
                <a:solidFill>
                  <a:srgbClr val="FFFFFF"/>
                </a:solidFill>
                <a:latin typeface="B Helvetica Bold"/>
              </a:rPr>
              <a:t>2019</a:t>
            </a:r>
            <a:endParaRPr lang="es-ES" sz="2000" b="1" dirty="0" smtClean="0">
              <a:solidFill>
                <a:srgbClr val="FFFFFF"/>
              </a:solidFill>
              <a:latin typeface="B Helvetica Bold"/>
            </a:endParaRPr>
          </a:p>
          <a:p>
            <a:pPr>
              <a:defRPr/>
            </a:pP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435596" y="6237312"/>
            <a:ext cx="2133600" cy="365125"/>
          </a:xfrm>
        </p:spPr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16" descr="Resultado de imagen de peaton ic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0" r="28741"/>
          <a:stretch>
            <a:fillRect/>
          </a:stretch>
        </p:blipFill>
        <p:spPr bwMode="auto">
          <a:xfrm>
            <a:off x="1588000" y="2568639"/>
            <a:ext cx="554037" cy="5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Resultado de imagen de bici ico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01" y="2238975"/>
            <a:ext cx="1440295" cy="110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9 Marcador de contenido"/>
          <p:cNvSpPr>
            <a:spLocks noGrp="1"/>
          </p:cNvSpPr>
          <p:nvPr>
            <p:ph sz="half" idx="2"/>
          </p:nvPr>
        </p:nvSpPr>
        <p:spPr>
          <a:xfrm>
            <a:off x="516938" y="673164"/>
            <a:ext cx="8276069" cy="720080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2400" b="1" dirty="0" smtClean="0">
                <a:solidFill>
                  <a:srgbClr val="0070C0"/>
                </a:solidFill>
              </a:rPr>
              <a:t>Usuarios vulnerables</a:t>
            </a:r>
          </a:p>
          <a:p>
            <a:pPr marL="0" indent="0">
              <a:buNone/>
            </a:pPr>
            <a:endParaRPr lang="fr-FR" altLang="es-ES" sz="2400" dirty="0">
              <a:solidFill>
                <a:srgbClr val="0070C0"/>
              </a:solidFill>
            </a:endParaRPr>
          </a:p>
        </p:txBody>
      </p:sp>
      <p:pic>
        <p:nvPicPr>
          <p:cNvPr id="19" name="Picture 2" descr="rally motorcycle paris dakar detail in bla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b="22712"/>
          <a:stretch/>
        </p:blipFill>
        <p:spPr bwMode="auto">
          <a:xfrm>
            <a:off x="6751099" y="2366593"/>
            <a:ext cx="1363317" cy="88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971600" y="1411294"/>
            <a:ext cx="1867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ED8513"/>
                </a:solidFill>
                <a:latin typeface="+mn-lt"/>
              </a:rPr>
              <a:t> Peatones</a:t>
            </a:r>
            <a:endParaRPr lang="es-ES" sz="2200" b="1" dirty="0">
              <a:solidFill>
                <a:srgbClr val="ED8513"/>
              </a:solidFill>
              <a:latin typeface="+mn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046879" y="1393243"/>
            <a:ext cx="13892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ED8513"/>
                </a:solidFill>
                <a:latin typeface="+mn-lt"/>
              </a:rPr>
              <a:t>Ciclistas</a:t>
            </a:r>
            <a:endParaRPr lang="es-ES" sz="2200" b="1" dirty="0">
              <a:solidFill>
                <a:srgbClr val="ED8513"/>
              </a:solidFill>
              <a:latin typeface="+mn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646208" y="1409382"/>
            <a:ext cx="2390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ED8513"/>
                </a:solidFill>
                <a:latin typeface="+mn-lt"/>
              </a:rPr>
              <a:t>Motoristas</a:t>
            </a:r>
            <a:endParaRPr lang="es-ES" sz="2200" b="1" dirty="0">
              <a:solidFill>
                <a:srgbClr val="ED8513"/>
              </a:solidFill>
              <a:latin typeface="+mn-lt"/>
            </a:endParaRPr>
          </a:p>
        </p:txBody>
      </p:sp>
      <p:sp>
        <p:nvSpPr>
          <p:cNvPr id="2049" name="Elipse 2048"/>
          <p:cNvSpPr/>
          <p:nvPr/>
        </p:nvSpPr>
        <p:spPr bwMode="auto">
          <a:xfrm>
            <a:off x="2519269" y="2956098"/>
            <a:ext cx="900603" cy="61633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22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6" name="Elipse 45"/>
          <p:cNvSpPr/>
          <p:nvPr/>
        </p:nvSpPr>
        <p:spPr bwMode="auto">
          <a:xfrm>
            <a:off x="8075492" y="2925994"/>
            <a:ext cx="961004" cy="61633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+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47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Marcador de contenido 2"/>
          <p:cNvSpPr>
            <a:spLocks noGrp="1"/>
          </p:cNvSpPr>
          <p:nvPr>
            <p:ph idx="1"/>
          </p:nvPr>
        </p:nvSpPr>
        <p:spPr>
          <a:xfrm>
            <a:off x="290264" y="4653136"/>
            <a:ext cx="8458200" cy="648072"/>
          </a:xfrm>
          <a:ln w="22225"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es-ES" sz="1800" b="1" dirty="0"/>
              <a:t>0 fallecidos en autocar en todo el año y en todas las carreteras.</a:t>
            </a:r>
            <a:endParaRPr lang="es-ES" dirty="0"/>
          </a:p>
        </p:txBody>
      </p:sp>
      <p:sp>
        <p:nvSpPr>
          <p:cNvPr id="29" name="9 Marcador de contenido"/>
          <p:cNvSpPr txBox="1">
            <a:spLocks/>
          </p:cNvSpPr>
          <p:nvPr/>
        </p:nvSpPr>
        <p:spPr bwMode="auto">
          <a:xfrm>
            <a:off x="514436" y="4077072"/>
            <a:ext cx="827606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s-ES" altLang="es-ES" sz="2400" b="1" kern="0" dirty="0" smtClean="0">
                <a:solidFill>
                  <a:srgbClr val="0070C0"/>
                </a:solidFill>
              </a:rPr>
              <a:t>A destacar</a:t>
            </a:r>
          </a:p>
          <a:p>
            <a:pPr marL="0" indent="0">
              <a:buFontTx/>
              <a:buNone/>
            </a:pPr>
            <a:endParaRPr lang="fr-FR" altLang="es-ES" sz="2400" kern="0" dirty="0">
              <a:solidFill>
                <a:srgbClr val="0070C0"/>
              </a:solidFill>
            </a:endParaRPr>
          </a:p>
        </p:txBody>
      </p:sp>
      <p:sp>
        <p:nvSpPr>
          <p:cNvPr id="44" name="Elipse 43"/>
          <p:cNvSpPr/>
          <p:nvPr/>
        </p:nvSpPr>
        <p:spPr bwMode="auto">
          <a:xfrm>
            <a:off x="5436096" y="2963254"/>
            <a:ext cx="790877" cy="61633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+4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36942" y="1844824"/>
            <a:ext cx="75835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smtClean="0">
                <a:latin typeface="+mn-lt"/>
              </a:rPr>
              <a:t>  </a:t>
            </a:r>
            <a:r>
              <a:rPr lang="es-ES" sz="2500" dirty="0" smtClean="0">
                <a:latin typeface="+mn-lt"/>
              </a:rPr>
              <a:t>115                            </a:t>
            </a:r>
            <a:r>
              <a:rPr lang="es-ES" sz="2500" dirty="0" smtClean="0">
                <a:latin typeface="+mn-lt"/>
              </a:rPr>
              <a:t>40                          </a:t>
            </a:r>
            <a:r>
              <a:rPr lang="es-ES" sz="2500" dirty="0" smtClean="0">
                <a:latin typeface="+mn-lt"/>
              </a:rPr>
              <a:t>264  </a:t>
            </a:r>
            <a:endParaRPr lang="es-ES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50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rgbClr val="FFFFFF"/>
                </a:solidFill>
                <a:latin typeface="B Helvetica Bold"/>
              </a:rPr>
              <a:t>Balance de Seguridad Vial </a:t>
            </a:r>
            <a:r>
              <a:rPr lang="es-ES" sz="2000" b="1" dirty="0" smtClean="0">
                <a:solidFill>
                  <a:srgbClr val="FFFFFF"/>
                </a:solidFill>
                <a:latin typeface="B Helvetica Bold"/>
              </a:rPr>
              <a:t>2019</a:t>
            </a:r>
          </a:p>
          <a:p>
            <a:pPr>
              <a:defRPr/>
            </a:pP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es-E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5" name="9 Marcador de contenido"/>
          <p:cNvSpPr>
            <a:spLocks noGrp="1"/>
          </p:cNvSpPr>
          <p:nvPr>
            <p:ph sz="half" idx="2"/>
          </p:nvPr>
        </p:nvSpPr>
        <p:spPr>
          <a:xfrm>
            <a:off x="251520" y="764704"/>
            <a:ext cx="8276069" cy="720080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2400" b="1" dirty="0" smtClean="0">
                <a:solidFill>
                  <a:srgbClr val="0070C0"/>
                </a:solidFill>
              </a:rPr>
              <a:t>Uso de accesorios de seguridad.</a:t>
            </a:r>
            <a:endParaRPr lang="fr-FR" altLang="es-ES" sz="2400" b="1" dirty="0">
              <a:solidFill>
                <a:srgbClr val="0070C0"/>
              </a:solidFill>
            </a:endParaRPr>
          </a:p>
        </p:txBody>
      </p:sp>
      <p:sp>
        <p:nvSpPr>
          <p:cNvPr id="26" name="Marcador de contenido 2"/>
          <p:cNvSpPr>
            <a:spLocks noGrp="1"/>
          </p:cNvSpPr>
          <p:nvPr>
            <p:ph idx="1"/>
          </p:nvPr>
        </p:nvSpPr>
        <p:spPr>
          <a:xfrm>
            <a:off x="381000" y="1268760"/>
            <a:ext cx="8458200" cy="1944216"/>
          </a:xfrm>
          <a:ln w="22225">
            <a:noFill/>
          </a:ln>
        </p:spPr>
        <p:txBody>
          <a:bodyPr/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800" dirty="0" smtClean="0"/>
              <a:t>116 </a:t>
            </a:r>
            <a:r>
              <a:rPr lang="es-ES" sz="1800" dirty="0"/>
              <a:t>fallecidos en turismo y furgoneta </a:t>
            </a:r>
            <a:r>
              <a:rPr lang="es-ES" sz="1800" dirty="0" smtClean="0"/>
              <a:t>NO utilizaban </a:t>
            </a:r>
            <a:r>
              <a:rPr lang="es-ES" sz="1800" dirty="0"/>
              <a:t>el cinturón de </a:t>
            </a:r>
            <a:r>
              <a:rPr lang="es-ES" sz="1800" dirty="0" smtClean="0"/>
              <a:t>seguridad, el 20% del total. </a:t>
            </a:r>
            <a:endParaRPr lang="es-ES" sz="1800" dirty="0"/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800" dirty="0"/>
              <a:t>De los </a:t>
            </a:r>
            <a:r>
              <a:rPr lang="es-ES" sz="1800" dirty="0" smtClean="0"/>
              <a:t>264 </a:t>
            </a:r>
            <a:r>
              <a:rPr lang="es-ES" sz="1800" dirty="0"/>
              <a:t>fallecidos en </a:t>
            </a:r>
            <a:r>
              <a:rPr lang="es-ES" sz="1800" dirty="0" smtClean="0"/>
              <a:t>motocicleta, </a:t>
            </a:r>
            <a:r>
              <a:rPr lang="es-ES" sz="1800" dirty="0" smtClean="0"/>
              <a:t>11 </a:t>
            </a:r>
            <a:r>
              <a:rPr lang="es-ES" sz="1800" dirty="0"/>
              <a:t>NO </a:t>
            </a:r>
            <a:r>
              <a:rPr lang="es-ES" sz="1800" dirty="0" smtClean="0"/>
              <a:t>llevaban casco.</a:t>
            </a:r>
            <a:endParaRPr lang="es-ES" sz="1800" dirty="0"/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800" dirty="0"/>
              <a:t>De los 40 ciclistas fallecidos, 16 NO llevaban </a:t>
            </a:r>
            <a:r>
              <a:rPr lang="es-ES" sz="1800" dirty="0" smtClean="0"/>
              <a:t>casco.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17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rgbClr val="FFFFFF"/>
                </a:solidFill>
                <a:latin typeface="B Helvetica Bold"/>
              </a:rPr>
              <a:t>Balance de Seguridad Vial </a:t>
            </a:r>
            <a:r>
              <a:rPr lang="es-ES" sz="2000" b="1" dirty="0" smtClean="0">
                <a:solidFill>
                  <a:srgbClr val="FFFFFF"/>
                </a:solidFill>
                <a:latin typeface="B Helvetica Bold"/>
              </a:rPr>
              <a:t>2019</a:t>
            </a:r>
          </a:p>
          <a:p>
            <a:pPr>
              <a:defRPr/>
            </a:pP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13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5" name="9 Marcador de contenido"/>
          <p:cNvSpPr>
            <a:spLocks noGrp="1"/>
          </p:cNvSpPr>
          <p:nvPr>
            <p:ph sz="half" idx="2"/>
          </p:nvPr>
        </p:nvSpPr>
        <p:spPr>
          <a:xfrm>
            <a:off x="251520" y="764704"/>
            <a:ext cx="8276069" cy="720080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2400" b="1" dirty="0" smtClean="0">
                <a:solidFill>
                  <a:srgbClr val="0070C0"/>
                </a:solidFill>
              </a:rPr>
              <a:t>Líneas de trabajo 2020</a:t>
            </a:r>
            <a:endParaRPr lang="fr-FR" altLang="es-ES" sz="2400" b="1" dirty="0">
              <a:solidFill>
                <a:srgbClr val="0070C0"/>
              </a:solidFill>
            </a:endParaRPr>
          </a:p>
        </p:txBody>
      </p:sp>
      <p:sp>
        <p:nvSpPr>
          <p:cNvPr id="26" name="Marcador de contenido 2"/>
          <p:cNvSpPr>
            <a:spLocks noGrp="1"/>
          </p:cNvSpPr>
          <p:nvPr>
            <p:ph idx="1"/>
          </p:nvPr>
        </p:nvSpPr>
        <p:spPr>
          <a:xfrm>
            <a:off x="290264" y="1340768"/>
            <a:ext cx="8458200" cy="1944216"/>
          </a:xfrm>
          <a:ln w="22225">
            <a:noFill/>
          </a:ln>
        </p:spPr>
        <p:txBody>
          <a:bodyPr/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sz="1800" b="1" dirty="0" smtClean="0"/>
              <a:t>Estrategia de Seguridad Vial 2021-2030.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sz="1800" b="1" dirty="0" smtClean="0"/>
              <a:t>Plan de Medidas Especiales de Motoristas: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 smtClean="0"/>
              <a:t>Airbags.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 smtClean="0"/>
              <a:t>Actuación en Tramos de Alta </a:t>
            </a:r>
            <a:r>
              <a:rPr lang="es-ES" sz="1600" dirty="0"/>
              <a:t>S</a:t>
            </a:r>
            <a:r>
              <a:rPr lang="es-ES" sz="1600" dirty="0" smtClean="0"/>
              <a:t>iniestralidad.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 smtClean="0"/>
              <a:t>Regulación y promoción de Cursos de conducción segura.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b="1" dirty="0" smtClean="0"/>
              <a:t>De la seguridad vial a la  movilidad segura y sostenible. </a:t>
            </a:r>
            <a:r>
              <a:rPr lang="es-ES" sz="1800" dirty="0" smtClean="0"/>
              <a:t>Encuentro </a:t>
            </a:r>
            <a:r>
              <a:rPr lang="es-ES" sz="1800" dirty="0"/>
              <a:t>de Ciudades 2020, Zaragoza</a:t>
            </a:r>
            <a:r>
              <a:rPr lang="es-ES" sz="1800" dirty="0" smtClean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18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b="1" dirty="0" smtClean="0"/>
              <a:t>Proyectos normativos</a:t>
            </a:r>
          </a:p>
          <a:p>
            <a:pPr marL="0" indent="0" algn="just">
              <a:buNone/>
            </a:pPr>
            <a:r>
              <a:rPr lang="es-ES" sz="1800" b="1" dirty="0"/>
              <a:t> </a:t>
            </a:r>
            <a:r>
              <a:rPr lang="es-ES" sz="1800" b="1" dirty="0" smtClean="0"/>
              <a:t>          	</a:t>
            </a:r>
            <a:r>
              <a:rPr lang="es-ES" sz="1600" dirty="0" smtClean="0"/>
              <a:t>Proyecto de Ley de actualización del Permiso por Puntos</a:t>
            </a:r>
            <a:endParaRPr lang="es-ES" sz="1800" dirty="0"/>
          </a:p>
          <a:p>
            <a:pPr marL="0" indent="0" algn="just">
              <a:buNone/>
            </a:pPr>
            <a:r>
              <a:rPr lang="es-ES" sz="1800" dirty="0" smtClean="0"/>
              <a:t>	</a:t>
            </a:r>
            <a:r>
              <a:rPr lang="es-ES" sz="1600" dirty="0" smtClean="0"/>
              <a:t>Reforma del Reglamento de Circulación para 30 </a:t>
            </a:r>
            <a:r>
              <a:rPr lang="es-ES" sz="1600" dirty="0" err="1" smtClean="0"/>
              <a:t>kms</a:t>
            </a:r>
            <a:r>
              <a:rPr lang="es-ES" sz="1600" dirty="0" smtClean="0"/>
              <a:t>/</a:t>
            </a:r>
            <a:r>
              <a:rPr lang="es-ES" sz="1600" dirty="0" err="1" smtClean="0"/>
              <a:t>hr</a:t>
            </a:r>
            <a:r>
              <a:rPr lang="es-ES" sz="1600" dirty="0" smtClean="0"/>
              <a:t> en calles de un 	único carril de circulación.</a:t>
            </a:r>
            <a:endParaRPr lang="es-ES" sz="1000" dirty="0" smtClean="0"/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sz="1800" b="1" dirty="0" smtClean="0"/>
              <a:t>Vigilancia de las principales conductas de riesgo.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72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2 Marcador de contenido"/>
          <p:cNvSpPr>
            <a:spLocks noGrp="1"/>
          </p:cNvSpPr>
          <p:nvPr>
            <p:ph idx="4294967295"/>
          </p:nvPr>
        </p:nvSpPr>
        <p:spPr>
          <a:xfrm>
            <a:off x="381000" y="764704"/>
            <a:ext cx="8458200" cy="4572000"/>
          </a:xfrm>
        </p:spPr>
        <p:txBody>
          <a:bodyPr/>
          <a:lstStyle/>
          <a:p>
            <a:pPr>
              <a:buFontTx/>
              <a:buNone/>
            </a:pPr>
            <a:endParaRPr lang="es-ES" altLang="es-ES" dirty="0" smtClean="0">
              <a:latin typeface="Arial" charset="0"/>
            </a:endParaRPr>
          </a:p>
          <a:p>
            <a:pPr>
              <a:buFontTx/>
              <a:buNone/>
            </a:pPr>
            <a:endParaRPr lang="es-ES" altLang="es-ES" dirty="0" smtClean="0">
              <a:latin typeface="Arial" charset="0"/>
            </a:endParaRPr>
          </a:p>
          <a:p>
            <a:pPr>
              <a:buFontTx/>
              <a:buNone/>
            </a:pPr>
            <a:endParaRPr lang="es-ES" altLang="es-ES" dirty="0" smtClean="0">
              <a:latin typeface="Arial" charset="0"/>
            </a:endParaRPr>
          </a:p>
          <a:p>
            <a:pPr>
              <a:buFontTx/>
              <a:buNone/>
            </a:pPr>
            <a:endParaRPr lang="es-ES" altLang="es-ES" dirty="0" smtClean="0">
              <a:latin typeface="Arial" charset="0"/>
            </a:endParaRPr>
          </a:p>
          <a:p>
            <a:pPr>
              <a:buFontTx/>
              <a:buNone/>
            </a:pPr>
            <a:endParaRPr lang="es-ES" altLang="es-ES" dirty="0" smtClean="0">
              <a:latin typeface="Arial" charset="0"/>
            </a:endParaRPr>
          </a:p>
          <a:p>
            <a:pPr>
              <a:buFontTx/>
              <a:buNone/>
            </a:pPr>
            <a:endParaRPr lang="es-ES" altLang="es-ES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s-ES" altLang="es-ES" sz="2800" dirty="0" smtClean="0">
                <a:latin typeface="Arial" charset="0"/>
              </a:rPr>
              <a:t>			</a:t>
            </a:r>
            <a:r>
              <a:rPr lang="es-ES" altLang="es-ES" sz="3600" dirty="0" smtClean="0">
                <a:solidFill>
                  <a:srgbClr val="0070C0"/>
                </a:solidFill>
                <a:latin typeface="+mj-lt"/>
              </a:rPr>
              <a:t>Gracias por su atención</a:t>
            </a:r>
          </a:p>
          <a:p>
            <a:pPr>
              <a:buFontTx/>
              <a:buNone/>
            </a:pPr>
            <a:endParaRPr lang="es-ES" altLang="es-ES" dirty="0" smtClean="0">
              <a:latin typeface="Arial" charset="0"/>
            </a:endParaRPr>
          </a:p>
          <a:p>
            <a:pPr>
              <a:buFontTx/>
              <a:buNone/>
            </a:pPr>
            <a:endParaRPr lang="es-ES" altLang="es-ES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es-ES" altLang="es-ES" dirty="0" smtClean="0">
                <a:latin typeface="Arial" charset="0"/>
              </a:rPr>
              <a:t>										</a:t>
            </a:r>
          </a:p>
          <a:p>
            <a:pPr>
              <a:buFontTx/>
              <a:buNone/>
            </a:pPr>
            <a:r>
              <a:rPr lang="es-ES" altLang="es-ES" dirty="0" smtClean="0">
                <a:latin typeface="Arial" charset="0"/>
              </a:rPr>
              <a:t>							</a:t>
            </a:r>
          </a:p>
        </p:txBody>
      </p:sp>
      <p:sp>
        <p:nvSpPr>
          <p:cNvPr id="94212" name="3 Marcador de número de diapositiva"/>
          <p:cNvSpPr txBox="1">
            <a:spLocks noGrp="1"/>
          </p:cNvSpPr>
          <p:nvPr/>
        </p:nvSpPr>
        <p:spPr bwMode="auto">
          <a:xfrm>
            <a:off x="6759575" y="6481763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s-ES" sz="1200" smtClean="0">
                <a:solidFill>
                  <a:srgbClr val="000000"/>
                </a:solidFill>
              </a:rPr>
              <a:t>-</a:t>
            </a:r>
            <a:fld id="{61D79474-8D0C-4B76-B520-3E82383F9E63}" type="slidenum">
              <a:rPr lang="en-GB" altLang="es-ES" sz="1200" smtClean="0">
                <a:solidFill>
                  <a:srgbClr val="000000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r>
              <a:rPr lang="en-GB" altLang="es-ES" sz="1200" smtClean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5496" y="-15812"/>
            <a:ext cx="4484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Balance de Seguridad Vial </a:t>
            </a:r>
            <a:r>
              <a:rPr lang="es-ES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2019</a:t>
            </a:r>
            <a:endParaRPr lang="es-E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28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rgbClr val="FFFFFF"/>
                </a:solidFill>
                <a:latin typeface="B Helvetica Bold"/>
              </a:rPr>
              <a:t>Balance de Seguridad Vial </a:t>
            </a:r>
            <a:r>
              <a:rPr lang="es-ES" sz="2000" b="1" dirty="0" smtClean="0">
                <a:solidFill>
                  <a:srgbClr val="FFFFFF"/>
                </a:solidFill>
                <a:latin typeface="B Helvetica Bold"/>
              </a:rPr>
              <a:t>2019</a:t>
            </a:r>
          </a:p>
          <a:p>
            <a:pPr>
              <a:defRPr/>
            </a:pP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5" name="9 Marcador de contenido"/>
          <p:cNvSpPr>
            <a:spLocks noGrp="1"/>
          </p:cNvSpPr>
          <p:nvPr>
            <p:ph sz="half" idx="2"/>
          </p:nvPr>
        </p:nvSpPr>
        <p:spPr>
          <a:xfrm>
            <a:off x="251520" y="764704"/>
            <a:ext cx="8276069" cy="720080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2400" b="1" dirty="0" smtClean="0">
                <a:solidFill>
                  <a:srgbClr val="0070C0"/>
                </a:solidFill>
              </a:rPr>
              <a:t>Contexto 2019</a:t>
            </a:r>
            <a:endParaRPr lang="fr-FR" altLang="es-ES" sz="2400" b="1" dirty="0">
              <a:solidFill>
                <a:srgbClr val="0070C0"/>
              </a:solidFill>
            </a:endParaRPr>
          </a:p>
        </p:txBody>
      </p:sp>
      <p:sp>
        <p:nvSpPr>
          <p:cNvPr id="26" name="Marcador de contenido 2"/>
          <p:cNvSpPr>
            <a:spLocks noGrp="1"/>
          </p:cNvSpPr>
          <p:nvPr>
            <p:ph idx="1"/>
          </p:nvPr>
        </p:nvSpPr>
        <p:spPr>
          <a:xfrm>
            <a:off x="290264" y="1340768"/>
            <a:ext cx="8458200" cy="1944216"/>
          </a:xfrm>
          <a:ln w="22225"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es-ES" sz="2400" dirty="0">
                <a:solidFill>
                  <a:srgbClr val="0070C0"/>
                </a:solidFill>
              </a:rPr>
              <a:t>Se han alcanzado máximos históricos en los indicadores de movilidad, vehículos y conductores</a:t>
            </a:r>
            <a:r>
              <a:rPr lang="es-ES" sz="24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buNone/>
            </a:pPr>
            <a:endParaRPr lang="es-ES" sz="2400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es-ES" sz="1800" b="1" dirty="0" smtClean="0"/>
              <a:t>Desplazamientos de largo recorrido: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s-ES" sz="1800" b="1" dirty="0" smtClean="0"/>
              <a:t>	</a:t>
            </a:r>
            <a:r>
              <a:rPr lang="es-ES" sz="1800" dirty="0" smtClean="0"/>
              <a:t>2,5% más que en 2018. 427 millones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s-ES" sz="1800" b="1" dirty="0" smtClean="0"/>
              <a:t>Parque de vehículos: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s-ES" sz="1800" b="1" dirty="0" smtClean="0"/>
              <a:t>	</a:t>
            </a:r>
            <a:r>
              <a:rPr lang="es-ES" sz="1800" dirty="0" smtClean="0"/>
              <a:t>2,2% más que en 2018</a:t>
            </a:r>
            <a:r>
              <a:rPr lang="es-ES" sz="1800" dirty="0"/>
              <a:t>. 34,5 </a:t>
            </a:r>
            <a:r>
              <a:rPr lang="es-ES" sz="1800" dirty="0" smtClean="0"/>
              <a:t>millones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s-ES" sz="1800" b="1" dirty="0" smtClean="0"/>
              <a:t>Censo de conductores: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s-ES" sz="1800" b="1" dirty="0" smtClean="0"/>
              <a:t>	</a:t>
            </a:r>
            <a:r>
              <a:rPr lang="es-ES" sz="1800" dirty="0" smtClean="0"/>
              <a:t>1,3% más que en 2018.</a:t>
            </a:r>
            <a:r>
              <a:rPr lang="es-ES" dirty="0"/>
              <a:t> </a:t>
            </a:r>
            <a:r>
              <a:rPr lang="es-ES" sz="1800" dirty="0"/>
              <a:t>27,2 </a:t>
            </a:r>
            <a:r>
              <a:rPr lang="es-ES" sz="1800" dirty="0" smtClean="0"/>
              <a:t>millones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03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rgbClr val="FFFFFF"/>
                </a:solidFill>
                <a:latin typeface="B Helvetica Bold"/>
              </a:rPr>
              <a:t>Balance de Seguridad Vial </a:t>
            </a:r>
            <a:r>
              <a:rPr lang="es-ES" sz="2000" b="1" dirty="0" smtClean="0">
                <a:solidFill>
                  <a:srgbClr val="FFFFFF"/>
                </a:solidFill>
                <a:latin typeface="B Helvetica Bold"/>
              </a:rPr>
              <a:t>2019</a:t>
            </a:r>
            <a:endParaRPr lang="es-ES" sz="2000" b="1" dirty="0">
              <a:solidFill>
                <a:srgbClr val="FFFFFF"/>
              </a:solidFill>
              <a:latin typeface="B Helvetica Bold"/>
            </a:endParaRPr>
          </a:p>
          <a:p>
            <a:pPr>
              <a:defRPr/>
            </a:pP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1259632" y="1736812"/>
            <a:ext cx="1728192" cy="756084"/>
          </a:xfrm>
          <a:prstGeom prst="rect">
            <a:avLst/>
          </a:prstGeom>
          <a:solidFill>
            <a:srgbClr val="66AE8D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FFFFFF"/>
                </a:solidFill>
                <a:latin typeface="B Helvetica Bold"/>
              </a:rPr>
              <a:t>1.188</a:t>
            </a:r>
            <a:endParaRPr lang="es-ES" sz="3600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1619672" y="1052736"/>
            <a:ext cx="1008112" cy="43204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dirty="0" smtClean="0">
                <a:solidFill>
                  <a:srgbClr val="FFFFFF"/>
                </a:solidFill>
                <a:latin typeface="B Helvetica Bold"/>
              </a:rPr>
              <a:t>2018</a:t>
            </a:r>
            <a:endParaRPr lang="es-ES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12" name="Rectángulo 11"/>
          <p:cNvSpPr/>
          <p:nvPr/>
        </p:nvSpPr>
        <p:spPr bwMode="auto">
          <a:xfrm>
            <a:off x="5868144" y="1628800"/>
            <a:ext cx="1728192" cy="822797"/>
          </a:xfrm>
          <a:prstGeom prst="rect">
            <a:avLst/>
          </a:prstGeom>
          <a:solidFill>
            <a:srgbClr val="ED8513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FFFFFF"/>
                </a:solidFill>
                <a:latin typeface="B Helvetica Bold"/>
              </a:rPr>
              <a:t>1.098</a:t>
            </a:r>
            <a:endParaRPr lang="es-ES" sz="3600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13" name="Rectángulo 12"/>
          <p:cNvSpPr/>
          <p:nvPr/>
        </p:nvSpPr>
        <p:spPr bwMode="auto">
          <a:xfrm>
            <a:off x="6228184" y="1052736"/>
            <a:ext cx="1008112" cy="43204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dirty="0" smtClean="0">
                <a:solidFill>
                  <a:srgbClr val="FFFFFF"/>
                </a:solidFill>
                <a:latin typeface="B Helvetica Bold"/>
              </a:rPr>
              <a:t>2019</a:t>
            </a:r>
            <a:endParaRPr lang="es-ES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11" name="Flecha derecha 10"/>
          <p:cNvSpPr/>
          <p:nvPr/>
        </p:nvSpPr>
        <p:spPr bwMode="auto">
          <a:xfrm>
            <a:off x="3500514" y="1916832"/>
            <a:ext cx="1872208" cy="432048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2915816" y="2708920"/>
            <a:ext cx="3096344" cy="792088"/>
          </a:xfrm>
          <a:prstGeom prst="rect">
            <a:avLst/>
          </a:prstGeom>
          <a:solidFill>
            <a:srgbClr val="0070C0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FFFFFF"/>
                </a:solidFill>
                <a:latin typeface="B Helvetica Bold"/>
              </a:rPr>
              <a:t>-</a:t>
            </a:r>
            <a:r>
              <a:rPr lang="es-ES" sz="3600" b="1" dirty="0" smtClean="0">
                <a:solidFill>
                  <a:srgbClr val="FFFFFF"/>
                </a:solidFill>
                <a:latin typeface="B Helvetica Bold"/>
              </a:rPr>
              <a:t>90 (-7,6%)</a:t>
            </a:r>
            <a:endParaRPr lang="es-ES" sz="3600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9 Marcador de contenido"/>
          <p:cNvSpPr>
            <a:spLocks noGrp="1"/>
          </p:cNvSpPr>
          <p:nvPr>
            <p:ph sz="half" idx="2"/>
          </p:nvPr>
        </p:nvSpPr>
        <p:spPr>
          <a:xfrm>
            <a:off x="251520" y="548680"/>
            <a:ext cx="8276069" cy="720080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Número de </a:t>
            </a:r>
            <a:r>
              <a:rPr lang="es-ES" altLang="es-ES" sz="2400" b="1" dirty="0" smtClean="0">
                <a:solidFill>
                  <a:srgbClr val="0070C0"/>
                </a:solidFill>
              </a:rPr>
              <a:t>fallecidos 24 horas </a:t>
            </a:r>
            <a:r>
              <a:rPr lang="es-ES" altLang="es-ES" sz="2400" dirty="0">
                <a:solidFill>
                  <a:srgbClr val="0070C0"/>
                </a:solidFill>
              </a:rPr>
              <a:t>en vías </a:t>
            </a:r>
            <a:r>
              <a:rPr lang="es-ES" altLang="es-ES" sz="2400" dirty="0" smtClean="0">
                <a:solidFill>
                  <a:srgbClr val="0070C0"/>
                </a:solidFill>
              </a:rPr>
              <a:t>interurbanas.</a:t>
            </a: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16" name="Rectángulo 3"/>
          <p:cNvSpPr/>
          <p:nvPr/>
        </p:nvSpPr>
        <p:spPr bwMode="auto">
          <a:xfrm>
            <a:off x="1259632" y="4905164"/>
            <a:ext cx="1728192" cy="756084"/>
          </a:xfrm>
          <a:prstGeom prst="rect">
            <a:avLst/>
          </a:prstGeom>
          <a:solidFill>
            <a:srgbClr val="66AE8D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FFFFFF"/>
                </a:solidFill>
                <a:latin typeface="B Helvetica Bold"/>
              </a:rPr>
              <a:t>4.569</a:t>
            </a:r>
            <a:endParaRPr lang="es-ES" sz="3600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17" name="Rectángulo 9"/>
          <p:cNvSpPr/>
          <p:nvPr/>
        </p:nvSpPr>
        <p:spPr bwMode="auto">
          <a:xfrm>
            <a:off x="1619672" y="4221088"/>
            <a:ext cx="1008112" cy="43204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dirty="0" smtClean="0">
                <a:solidFill>
                  <a:srgbClr val="FFFFFF"/>
                </a:solidFill>
                <a:latin typeface="B Helvetica Bold"/>
              </a:rPr>
              <a:t>2018</a:t>
            </a:r>
            <a:endParaRPr lang="es-ES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18" name="Rectángulo 11"/>
          <p:cNvSpPr/>
          <p:nvPr/>
        </p:nvSpPr>
        <p:spPr bwMode="auto">
          <a:xfrm>
            <a:off x="5868144" y="4797152"/>
            <a:ext cx="1728192" cy="822797"/>
          </a:xfrm>
          <a:prstGeom prst="rect">
            <a:avLst/>
          </a:prstGeom>
          <a:solidFill>
            <a:srgbClr val="ED8513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FFFFFF"/>
                </a:solidFill>
                <a:latin typeface="B Helvetica Bold"/>
              </a:rPr>
              <a:t>4.395</a:t>
            </a:r>
            <a:endParaRPr lang="es-ES" sz="3600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19" name="Rectángulo 12"/>
          <p:cNvSpPr/>
          <p:nvPr/>
        </p:nvSpPr>
        <p:spPr bwMode="auto">
          <a:xfrm>
            <a:off x="6228184" y="4221088"/>
            <a:ext cx="1008112" cy="43204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dirty="0" smtClean="0">
                <a:solidFill>
                  <a:srgbClr val="FFFFFF"/>
                </a:solidFill>
                <a:latin typeface="B Helvetica Bold"/>
              </a:rPr>
              <a:t>2019</a:t>
            </a:r>
            <a:endParaRPr lang="es-ES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20" name="Flecha derecha 10"/>
          <p:cNvSpPr/>
          <p:nvPr/>
        </p:nvSpPr>
        <p:spPr bwMode="auto">
          <a:xfrm>
            <a:off x="3500514" y="5085184"/>
            <a:ext cx="1872208" cy="432048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1" name="Rectángulo 14"/>
          <p:cNvSpPr/>
          <p:nvPr/>
        </p:nvSpPr>
        <p:spPr bwMode="auto">
          <a:xfrm>
            <a:off x="2915816" y="5877272"/>
            <a:ext cx="3096344" cy="792088"/>
          </a:xfrm>
          <a:prstGeom prst="rect">
            <a:avLst/>
          </a:prstGeom>
          <a:solidFill>
            <a:srgbClr val="0070C0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FFFFFF"/>
                </a:solidFill>
                <a:latin typeface="B Helvetica Bold"/>
              </a:rPr>
              <a:t>-174 (-3,8%)</a:t>
            </a:r>
            <a:endParaRPr lang="es-ES" sz="3600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22" name="9 Marcador de contenido"/>
          <p:cNvSpPr>
            <a:spLocks noGrp="1"/>
          </p:cNvSpPr>
          <p:nvPr>
            <p:ph sz="half" idx="2"/>
          </p:nvPr>
        </p:nvSpPr>
        <p:spPr>
          <a:xfrm>
            <a:off x="251520" y="3717032"/>
            <a:ext cx="8276069" cy="720080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Número de </a:t>
            </a:r>
            <a:r>
              <a:rPr lang="es-ES" altLang="es-ES" sz="2400" b="1" dirty="0" smtClean="0">
                <a:solidFill>
                  <a:srgbClr val="0070C0"/>
                </a:solidFill>
              </a:rPr>
              <a:t>heridos hospitalizados</a:t>
            </a:r>
            <a:r>
              <a:rPr lang="es-ES" altLang="es-ES" sz="2400" dirty="0" smtClean="0">
                <a:solidFill>
                  <a:srgbClr val="0070C0"/>
                </a:solidFill>
              </a:rPr>
              <a:t> en </a:t>
            </a:r>
            <a:r>
              <a:rPr lang="es-ES" altLang="es-ES" sz="2400" dirty="0">
                <a:solidFill>
                  <a:srgbClr val="0070C0"/>
                </a:solidFill>
              </a:rPr>
              <a:t>vías </a:t>
            </a:r>
            <a:r>
              <a:rPr lang="es-ES" altLang="es-ES" sz="2400" dirty="0" smtClean="0">
                <a:solidFill>
                  <a:srgbClr val="0070C0"/>
                </a:solidFill>
              </a:rPr>
              <a:t>interurbanas.</a:t>
            </a:r>
            <a:endParaRPr lang="fr-FR" altLang="es-E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9 Marcador de contenido"/>
          <p:cNvSpPr>
            <a:spLocks noGrp="1"/>
          </p:cNvSpPr>
          <p:nvPr>
            <p:ph sz="half" idx="2"/>
          </p:nvPr>
        </p:nvSpPr>
        <p:spPr>
          <a:xfrm>
            <a:off x="251520" y="764704"/>
            <a:ext cx="8276069" cy="720080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Número de </a:t>
            </a:r>
            <a:r>
              <a:rPr lang="es-ES" altLang="es-ES" sz="2400" b="1" dirty="0" smtClean="0">
                <a:solidFill>
                  <a:srgbClr val="0070C0"/>
                </a:solidFill>
              </a:rPr>
              <a:t>fallecidos 24 horas </a:t>
            </a:r>
            <a:r>
              <a:rPr lang="es-ES" altLang="es-ES" sz="2400" dirty="0">
                <a:solidFill>
                  <a:srgbClr val="0070C0"/>
                </a:solidFill>
              </a:rPr>
              <a:t>en vías </a:t>
            </a:r>
            <a:r>
              <a:rPr lang="es-ES" altLang="es-ES" sz="2400" dirty="0" smtClean="0">
                <a:solidFill>
                  <a:srgbClr val="0070C0"/>
                </a:solidFill>
              </a:rPr>
              <a:t>interurbanas</a:t>
            </a:r>
            <a:r>
              <a:rPr lang="es-ES" altLang="es-ES" sz="2400" dirty="0">
                <a:solidFill>
                  <a:srgbClr val="0070C0"/>
                </a:solidFill>
              </a:rPr>
              <a:t>, en función del mes.</a:t>
            </a: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rgbClr val="FFFFFF"/>
                </a:solidFill>
                <a:latin typeface="B Helvetica Bold"/>
              </a:rPr>
              <a:t>Balance de Seguridad Vial </a:t>
            </a:r>
            <a:r>
              <a:rPr lang="es-ES" sz="2000" b="1" dirty="0" smtClean="0">
                <a:solidFill>
                  <a:srgbClr val="FFFFFF"/>
                </a:solidFill>
                <a:latin typeface="B Helvetica Bold"/>
              </a:rPr>
              <a:t>2019</a:t>
            </a:r>
          </a:p>
          <a:p>
            <a:pPr>
              <a:defRPr/>
            </a:pPr>
            <a:endParaRPr lang="es-ES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921002"/>
              </p:ext>
            </p:extLst>
          </p:nvPr>
        </p:nvGraphicFramePr>
        <p:xfrm>
          <a:off x="2267744" y="1772816"/>
          <a:ext cx="3700052" cy="3169662"/>
        </p:xfrm>
        <a:graphic>
          <a:graphicData uri="http://schemas.openxmlformats.org/drawingml/2006/table">
            <a:tbl>
              <a:tblPr firstRow="1" firstCol="1" bandRow="1"/>
              <a:tblGrid>
                <a:gridCol w="890708"/>
                <a:gridCol w="723084"/>
                <a:gridCol w="723084"/>
                <a:gridCol w="1363176"/>
              </a:tblGrid>
              <a:tr h="217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Dif. 2019/2018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Enero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Febrero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Marzo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Abril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Junio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Julio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Agosto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Septiembre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Octubre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Noviembre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Diciembre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1.188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1.098</a:t>
                      </a:r>
                      <a:endParaRPr lang="es-ES" sz="1200" b="1" kern="1200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s-ES" sz="1200" b="1" kern="1200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s-ES" sz="1200" b="1" kern="1200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290264" y="5157192"/>
            <a:ext cx="8458200" cy="648072"/>
          </a:xfrm>
          <a:ln w="22225">
            <a:noFill/>
          </a:ln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es-ES" sz="1800" b="1" dirty="0" smtClean="0"/>
              <a:t>En 2019 ha habido 37 días con 0 fallecidos.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s-ES" sz="1800" b="1" dirty="0" smtClean="0"/>
              <a:t>Abril, junio y agosto son los mínimos históricos.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2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311452"/>
              </p:ext>
            </p:extLst>
          </p:nvPr>
        </p:nvGraphicFramePr>
        <p:xfrm>
          <a:off x="395536" y="1052736"/>
          <a:ext cx="8280920" cy="551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19" name="9 Marcador de contenido"/>
          <p:cNvSpPr>
            <a:spLocks noGrp="1"/>
          </p:cNvSpPr>
          <p:nvPr>
            <p:ph sz="half" idx="2"/>
          </p:nvPr>
        </p:nvSpPr>
        <p:spPr>
          <a:xfrm>
            <a:off x="251520" y="764704"/>
            <a:ext cx="8276069" cy="720080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Número de </a:t>
            </a:r>
            <a:r>
              <a:rPr lang="es-ES" altLang="es-ES" sz="2400" b="1" dirty="0" smtClean="0">
                <a:solidFill>
                  <a:srgbClr val="0070C0"/>
                </a:solidFill>
              </a:rPr>
              <a:t>fallecidos 24 horas </a:t>
            </a:r>
            <a:r>
              <a:rPr lang="es-ES" altLang="es-ES" sz="2400" dirty="0">
                <a:solidFill>
                  <a:srgbClr val="0070C0"/>
                </a:solidFill>
              </a:rPr>
              <a:t>en vías </a:t>
            </a:r>
            <a:r>
              <a:rPr lang="es-ES" altLang="es-ES" sz="2400" dirty="0" smtClean="0">
                <a:solidFill>
                  <a:srgbClr val="0070C0"/>
                </a:solidFill>
              </a:rPr>
              <a:t>interurbanas.</a:t>
            </a: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rgbClr val="FFFFFF"/>
                </a:solidFill>
                <a:latin typeface="B Helvetica Bold"/>
              </a:rPr>
              <a:t>Balance de Seguridad Vial </a:t>
            </a:r>
            <a:r>
              <a:rPr lang="es-ES" sz="2000" b="1" dirty="0" smtClean="0">
                <a:solidFill>
                  <a:srgbClr val="FFFFFF"/>
                </a:solidFill>
                <a:latin typeface="B Helvetica Bold"/>
              </a:rPr>
              <a:t>2019</a:t>
            </a:r>
            <a:endParaRPr lang="es-ES" sz="2000" b="1" dirty="0">
              <a:solidFill>
                <a:srgbClr val="FFFFFF"/>
              </a:solidFill>
              <a:latin typeface="B Helvetica Bold"/>
            </a:endParaRPr>
          </a:p>
          <a:p>
            <a:pPr>
              <a:defRPr/>
            </a:pP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8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827245"/>
              </p:ext>
            </p:extLst>
          </p:nvPr>
        </p:nvGraphicFramePr>
        <p:xfrm>
          <a:off x="1006929" y="1490165"/>
          <a:ext cx="18441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1960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dirty="0"/>
                        <a:t>1 millón de vehículos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dirty="0"/>
                        <a:t>2 millones</a:t>
                      </a:r>
                      <a:r>
                        <a:rPr lang="es-ES" sz="1100" baseline="0" dirty="0"/>
                        <a:t> de conductores</a:t>
                      </a:r>
                      <a:endParaRPr lang="es-E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96898"/>
              </p:ext>
            </p:extLst>
          </p:nvPr>
        </p:nvGraphicFramePr>
        <p:xfrm>
          <a:off x="6118469" y="1518445"/>
          <a:ext cx="20882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2019</a:t>
                      </a:r>
                      <a:endParaRPr lang="es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34,5 </a:t>
                      </a:r>
                      <a:r>
                        <a:rPr lang="es-ES" sz="1100" dirty="0"/>
                        <a:t>millones de vehículos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27,2</a:t>
                      </a:r>
                      <a:r>
                        <a:rPr lang="es-ES" sz="1100" baseline="0" dirty="0" smtClean="0"/>
                        <a:t> </a:t>
                      </a:r>
                      <a:r>
                        <a:rPr lang="es-ES" sz="1100" dirty="0"/>
                        <a:t>millones</a:t>
                      </a:r>
                      <a:r>
                        <a:rPr lang="es-ES" sz="1100" baseline="0" dirty="0"/>
                        <a:t> de conductores</a:t>
                      </a:r>
                      <a:endParaRPr lang="es-E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4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9 Marcador de contenido"/>
          <p:cNvSpPr>
            <a:spLocks noGrp="1"/>
          </p:cNvSpPr>
          <p:nvPr>
            <p:ph sz="half" idx="2"/>
          </p:nvPr>
        </p:nvSpPr>
        <p:spPr>
          <a:xfrm>
            <a:off x="120101" y="816879"/>
            <a:ext cx="8700371" cy="5040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s-ES" sz="2400" dirty="0">
                <a:solidFill>
                  <a:srgbClr val="0070C0"/>
                </a:solidFill>
              </a:rPr>
              <a:t>Movimientos de largo recorrido, parque de </a:t>
            </a:r>
            <a:r>
              <a:rPr lang="es-ES" sz="2400" dirty="0" smtClean="0">
                <a:solidFill>
                  <a:srgbClr val="0070C0"/>
                </a:solidFill>
              </a:rPr>
              <a:t>vehículos, </a:t>
            </a:r>
            <a:r>
              <a:rPr lang="es-ES" sz="2400" dirty="0">
                <a:solidFill>
                  <a:srgbClr val="0070C0"/>
                </a:solidFill>
              </a:rPr>
              <a:t>censo de conductores y fallecidos en vías interurbanas. </a:t>
            </a:r>
            <a:r>
              <a:rPr lang="es-ES" sz="2400" dirty="0" smtClean="0">
                <a:solidFill>
                  <a:srgbClr val="0070C0"/>
                </a:solidFill>
              </a:rPr>
              <a:t>2009 </a:t>
            </a:r>
            <a:r>
              <a:rPr lang="es-ES" sz="2400" dirty="0">
                <a:solidFill>
                  <a:srgbClr val="0070C0"/>
                </a:solidFill>
              </a:rPr>
              <a:t>– </a:t>
            </a:r>
            <a:r>
              <a:rPr lang="es-ES" sz="2400" dirty="0" smtClean="0">
                <a:solidFill>
                  <a:srgbClr val="0070C0"/>
                </a:solidFill>
              </a:rPr>
              <a:t>2019</a:t>
            </a:r>
            <a:endParaRPr lang="fr-FR" altLang="es-ES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rgbClr val="FFFFFF"/>
                </a:solidFill>
                <a:latin typeface="B Helvetica Bold"/>
              </a:rPr>
              <a:t>Balance de Seguridad Vial </a:t>
            </a:r>
            <a:r>
              <a:rPr lang="es-ES" sz="2000" b="1" dirty="0" smtClean="0">
                <a:solidFill>
                  <a:srgbClr val="FFFFFF"/>
                </a:solidFill>
                <a:latin typeface="B Helvetica Bold"/>
              </a:rPr>
              <a:t>2019</a:t>
            </a:r>
            <a:endParaRPr lang="es-ES" sz="2000" b="1" dirty="0">
              <a:solidFill>
                <a:srgbClr val="FFFFFF"/>
              </a:solidFill>
              <a:latin typeface="B Helvetica Bold"/>
            </a:endParaRPr>
          </a:p>
          <a:p>
            <a:pPr>
              <a:defRPr/>
            </a:pP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7544" y="6242074"/>
            <a:ext cx="83529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Nota</a:t>
            </a:r>
            <a:r>
              <a:rPr lang="es-E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En el gráfico, el parque se expresa en 1.000 vehículos, el censo </a:t>
            </a:r>
            <a:r>
              <a:rPr lang="es-ES" sz="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es-E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1.000 conductores y los movimientos en 10.000 movimientos de largo recorrido</a:t>
            </a:r>
            <a:endParaRPr lang="es-ES" sz="800" dirty="0">
              <a:solidFill>
                <a:srgbClr val="000000"/>
              </a:solidFill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811984"/>
              </p:ext>
            </p:extLst>
          </p:nvPr>
        </p:nvGraphicFramePr>
        <p:xfrm>
          <a:off x="6732240" y="2392448"/>
          <a:ext cx="2304256" cy="176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2496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2019 </a:t>
                      </a:r>
                      <a:r>
                        <a:rPr lang="es-ES" dirty="0"/>
                        <a:t>/ </a:t>
                      </a:r>
                      <a:r>
                        <a:rPr lang="es-ES" dirty="0" smtClean="0"/>
                        <a:t>2009</a:t>
                      </a:r>
                      <a:endParaRPr lang="es-E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752"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-</a:t>
                      </a:r>
                      <a:r>
                        <a:rPr lang="es-ES" sz="1200" b="1" dirty="0" smtClean="0"/>
                        <a:t>42,3%</a:t>
                      </a:r>
                      <a:r>
                        <a:rPr lang="es-ES" sz="1200" b="1" baseline="0" dirty="0" smtClean="0"/>
                        <a:t> </a:t>
                      </a:r>
                      <a:r>
                        <a:rPr lang="es-ES" sz="1200" b="1" baseline="0" dirty="0" smtClean="0"/>
                        <a:t>fallecidos</a:t>
                      </a:r>
                      <a:endParaRPr lang="es-ES" sz="1200" b="1" dirty="0"/>
                    </a:p>
                  </a:txBody>
                  <a:tcPr anchor="ctr"/>
                </a:tc>
              </a:tr>
              <a:tr h="361688"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+6,7% desplazamientos</a:t>
                      </a:r>
                      <a:endParaRPr lang="es-E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608"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+11,7% vehículos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  <a:tr h="371320">
                <a:tc>
                  <a:txBody>
                    <a:bodyPr/>
                    <a:lstStyle/>
                    <a:p>
                      <a:r>
                        <a:rPr lang="es-ES" sz="1200" b="1" dirty="0" smtClean="0"/>
                        <a:t>+5,8% conductores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334935"/>
              </p:ext>
            </p:extLst>
          </p:nvPr>
        </p:nvGraphicFramePr>
        <p:xfrm>
          <a:off x="291309" y="1609725"/>
          <a:ext cx="6512939" cy="441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46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rgbClr val="FFFFFF"/>
                </a:solidFill>
                <a:latin typeface="B Helvetica Bold"/>
              </a:rPr>
              <a:t>Balance de Seguridad Vial </a:t>
            </a:r>
            <a:r>
              <a:rPr lang="es-ES" sz="2000" b="1" dirty="0" smtClean="0">
                <a:solidFill>
                  <a:srgbClr val="FFFFFF"/>
                </a:solidFill>
                <a:latin typeface="B Helvetica Bold"/>
              </a:rPr>
              <a:t>2019</a:t>
            </a:r>
          </a:p>
          <a:p>
            <a:pPr>
              <a:defRPr/>
            </a:pP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1981557" y="2528157"/>
            <a:ext cx="1728192" cy="824633"/>
          </a:xfrm>
          <a:prstGeom prst="rect">
            <a:avLst/>
          </a:prstGeom>
          <a:solidFill>
            <a:srgbClr val="66AE8D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FFFFFF"/>
                </a:solidFill>
                <a:latin typeface="B Helvetica Bold"/>
              </a:rPr>
              <a:t>304</a:t>
            </a:r>
            <a:endParaRPr lang="es-ES" sz="3600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6" name="Rectángulo 5"/>
          <p:cNvSpPr/>
          <p:nvPr/>
        </p:nvSpPr>
        <p:spPr bwMode="auto">
          <a:xfrm>
            <a:off x="2341597" y="1747664"/>
            <a:ext cx="1008112" cy="43204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dirty="0" smtClean="0">
                <a:solidFill>
                  <a:srgbClr val="FFFFFF"/>
                </a:solidFill>
                <a:latin typeface="B Helvetica Bold"/>
              </a:rPr>
              <a:t>2018</a:t>
            </a:r>
            <a:endParaRPr lang="es-ES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7" name="Rectángulo 6"/>
          <p:cNvSpPr/>
          <p:nvPr/>
        </p:nvSpPr>
        <p:spPr bwMode="auto">
          <a:xfrm>
            <a:off x="4167818" y="2524938"/>
            <a:ext cx="1728192" cy="792088"/>
          </a:xfrm>
          <a:prstGeom prst="rect">
            <a:avLst/>
          </a:prstGeom>
          <a:solidFill>
            <a:srgbClr val="ED8513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FFFFFF"/>
                </a:solidFill>
                <a:latin typeface="B Helvetica Bold"/>
              </a:rPr>
              <a:t>298</a:t>
            </a:r>
            <a:endParaRPr lang="es-ES" sz="3600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8" name="Rectángulo 7"/>
          <p:cNvSpPr/>
          <p:nvPr/>
        </p:nvSpPr>
        <p:spPr bwMode="auto">
          <a:xfrm>
            <a:off x="4473640" y="1776275"/>
            <a:ext cx="1008112" cy="43204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dirty="0" smtClean="0">
                <a:solidFill>
                  <a:srgbClr val="FFFFFF"/>
                </a:solidFill>
                <a:latin typeface="B Helvetica Bold"/>
              </a:rPr>
              <a:t>2019</a:t>
            </a:r>
            <a:endParaRPr lang="es-ES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1981557" y="4836615"/>
            <a:ext cx="1728192" cy="824633"/>
          </a:xfrm>
          <a:prstGeom prst="rect">
            <a:avLst/>
          </a:prstGeom>
          <a:solidFill>
            <a:srgbClr val="66AE8D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FFFFFF"/>
                </a:solidFill>
                <a:latin typeface="B Helvetica Bold"/>
              </a:rPr>
              <a:t>884</a:t>
            </a:r>
            <a:endParaRPr lang="es-ES" sz="3600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11" name="Rectángulo 10"/>
          <p:cNvSpPr/>
          <p:nvPr/>
        </p:nvSpPr>
        <p:spPr bwMode="auto">
          <a:xfrm>
            <a:off x="4208577" y="4858753"/>
            <a:ext cx="1728192" cy="792088"/>
          </a:xfrm>
          <a:prstGeom prst="rect">
            <a:avLst/>
          </a:prstGeom>
          <a:solidFill>
            <a:srgbClr val="ED8513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FFFFFF"/>
                </a:solidFill>
                <a:latin typeface="B Helvetica Bold"/>
              </a:rPr>
              <a:t>800</a:t>
            </a:r>
            <a:endParaRPr lang="es-ES" sz="3600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12" name="9 Marcador de contenido"/>
          <p:cNvSpPr>
            <a:spLocks noGrp="1"/>
          </p:cNvSpPr>
          <p:nvPr>
            <p:ph sz="half" idx="2"/>
          </p:nvPr>
        </p:nvSpPr>
        <p:spPr>
          <a:xfrm>
            <a:off x="-252311" y="1801782"/>
            <a:ext cx="2448272" cy="72008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000" b="1" dirty="0">
                <a:solidFill>
                  <a:srgbClr val="0070C0"/>
                </a:solidFill>
              </a:rPr>
              <a:t>Autopista y autovía</a:t>
            </a:r>
            <a:endParaRPr lang="fr-FR" altLang="es-ES" sz="2000" b="1" dirty="0">
              <a:solidFill>
                <a:srgbClr val="0070C0"/>
              </a:solidFill>
            </a:endParaRPr>
          </a:p>
        </p:txBody>
      </p:sp>
      <p:sp>
        <p:nvSpPr>
          <p:cNvPr id="13" name="9 Marcador de contenido"/>
          <p:cNvSpPr>
            <a:spLocks noGrp="1"/>
          </p:cNvSpPr>
          <p:nvPr>
            <p:ph sz="half" idx="2"/>
          </p:nvPr>
        </p:nvSpPr>
        <p:spPr>
          <a:xfrm>
            <a:off x="-324544" y="4128878"/>
            <a:ext cx="2448272" cy="720080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s-ES" sz="2000" b="1" dirty="0">
                <a:solidFill>
                  <a:srgbClr val="0070C0"/>
                </a:solidFill>
              </a:rPr>
              <a:t>Carretera convencional</a:t>
            </a:r>
            <a:endParaRPr lang="fr-FR" altLang="es-ES" sz="2000" b="1" dirty="0">
              <a:solidFill>
                <a:srgbClr val="0070C0"/>
              </a:solidFill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6156176" y="2513049"/>
            <a:ext cx="2915816" cy="792088"/>
          </a:xfrm>
          <a:prstGeom prst="rect">
            <a:avLst/>
          </a:prstGeom>
          <a:solidFill>
            <a:srgbClr val="0070C0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FFFFFF"/>
                </a:solidFill>
                <a:latin typeface="B Helvetica Bold"/>
              </a:rPr>
              <a:t>-6 (-2,0%)</a:t>
            </a:r>
            <a:endParaRPr lang="es-ES" sz="3600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18" name="Rectángulo 17"/>
          <p:cNvSpPr/>
          <p:nvPr/>
        </p:nvSpPr>
        <p:spPr bwMode="auto">
          <a:xfrm>
            <a:off x="6241794" y="4852887"/>
            <a:ext cx="2820882" cy="792088"/>
          </a:xfrm>
          <a:prstGeom prst="rect">
            <a:avLst/>
          </a:prstGeom>
          <a:solidFill>
            <a:srgbClr val="0070C0"/>
          </a:solidFill>
          <a:ln w="57150">
            <a:solidFill>
              <a:schemeClr val="bg2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b="1" dirty="0" smtClean="0">
                <a:solidFill>
                  <a:srgbClr val="FFFFFF"/>
                </a:solidFill>
                <a:latin typeface="B Helvetica Bold"/>
              </a:rPr>
              <a:t>-84 (-9,5%)</a:t>
            </a:r>
            <a:endParaRPr lang="es-ES" sz="3600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3" name="Flecha derecha 2"/>
          <p:cNvSpPr/>
          <p:nvPr/>
        </p:nvSpPr>
        <p:spPr bwMode="auto">
          <a:xfrm>
            <a:off x="3518126" y="3466680"/>
            <a:ext cx="936104" cy="29066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2" name="Flecha derecha 21"/>
          <p:cNvSpPr/>
          <p:nvPr/>
        </p:nvSpPr>
        <p:spPr bwMode="auto">
          <a:xfrm>
            <a:off x="3618213" y="5775992"/>
            <a:ext cx="936104" cy="29066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4" name="Rectángulo 23"/>
          <p:cNvSpPr/>
          <p:nvPr/>
        </p:nvSpPr>
        <p:spPr bwMode="auto">
          <a:xfrm>
            <a:off x="6385354" y="1795318"/>
            <a:ext cx="2507126" cy="43204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1800" b="1" dirty="0">
                <a:solidFill>
                  <a:srgbClr val="FFFFFF"/>
                </a:solidFill>
                <a:latin typeface="B Helvetica Bold"/>
              </a:rPr>
              <a:t>DIF. </a:t>
            </a:r>
            <a:r>
              <a:rPr lang="es-ES" sz="1800" b="1" dirty="0" smtClean="0">
                <a:solidFill>
                  <a:srgbClr val="FFFFFF"/>
                </a:solidFill>
                <a:latin typeface="B Helvetica Bold"/>
              </a:rPr>
              <a:t>2019-2018</a:t>
            </a:r>
            <a:endParaRPr lang="es-ES" sz="1800" b="1" dirty="0">
              <a:solidFill>
                <a:srgbClr val="FFFFFF"/>
              </a:solidFill>
              <a:latin typeface="B Helvetica Bold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9" y="2473545"/>
            <a:ext cx="742950" cy="11620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345" y="2492595"/>
            <a:ext cx="733425" cy="11239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7" y="4785411"/>
            <a:ext cx="895350" cy="87630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5" name="9 Marcador de contenido"/>
          <p:cNvSpPr>
            <a:spLocks noGrp="1"/>
          </p:cNvSpPr>
          <p:nvPr>
            <p:ph sz="half" idx="2"/>
          </p:nvPr>
        </p:nvSpPr>
        <p:spPr>
          <a:xfrm>
            <a:off x="251520" y="764704"/>
            <a:ext cx="8276069" cy="720080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Número de </a:t>
            </a:r>
            <a:r>
              <a:rPr lang="es-ES" altLang="es-ES" sz="2400" b="1" dirty="0" smtClean="0">
                <a:solidFill>
                  <a:srgbClr val="0070C0"/>
                </a:solidFill>
              </a:rPr>
              <a:t>fallecidos 24 horas </a:t>
            </a:r>
            <a:r>
              <a:rPr lang="es-ES" altLang="es-ES" sz="2400" dirty="0">
                <a:solidFill>
                  <a:srgbClr val="0070C0"/>
                </a:solidFill>
              </a:rPr>
              <a:t>en vías </a:t>
            </a:r>
            <a:r>
              <a:rPr lang="es-ES" altLang="es-ES" sz="2400" dirty="0" smtClean="0">
                <a:solidFill>
                  <a:srgbClr val="0070C0"/>
                </a:solidFill>
              </a:rPr>
              <a:t>interurbanas</a:t>
            </a:r>
            <a:r>
              <a:rPr lang="es-ES" altLang="es-ES" sz="2400" dirty="0">
                <a:solidFill>
                  <a:srgbClr val="0070C0"/>
                </a:solidFill>
              </a:rPr>
              <a:t>, en función del tipo de vía.</a:t>
            </a: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21" name="Rectángulo 5"/>
          <p:cNvSpPr/>
          <p:nvPr/>
        </p:nvSpPr>
        <p:spPr bwMode="auto">
          <a:xfrm>
            <a:off x="2339752" y="4120469"/>
            <a:ext cx="1008112" cy="43204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dirty="0" smtClean="0">
                <a:solidFill>
                  <a:srgbClr val="FFFFFF"/>
                </a:solidFill>
                <a:latin typeface="B Helvetica Bold"/>
              </a:rPr>
              <a:t>2018</a:t>
            </a:r>
            <a:endParaRPr lang="es-ES" b="1" dirty="0">
              <a:solidFill>
                <a:srgbClr val="FFFFFF"/>
              </a:solidFill>
              <a:latin typeface="B Helvetica Bold"/>
            </a:endParaRPr>
          </a:p>
        </p:txBody>
      </p:sp>
      <p:sp>
        <p:nvSpPr>
          <p:cNvPr id="26" name="Rectángulo 7"/>
          <p:cNvSpPr/>
          <p:nvPr/>
        </p:nvSpPr>
        <p:spPr bwMode="auto">
          <a:xfrm>
            <a:off x="4471795" y="4149080"/>
            <a:ext cx="1008112" cy="43204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dirty="0" smtClean="0">
                <a:solidFill>
                  <a:srgbClr val="FFFFFF"/>
                </a:solidFill>
                <a:latin typeface="B Helvetica Bold"/>
              </a:rPr>
              <a:t>2019</a:t>
            </a:r>
            <a:endParaRPr lang="es-ES" b="1" dirty="0">
              <a:solidFill>
                <a:srgbClr val="FFFFFF"/>
              </a:solidFill>
              <a:latin typeface="B Helvetica Bold"/>
            </a:endParaRPr>
          </a:p>
        </p:txBody>
      </p:sp>
    </p:spTree>
    <p:extLst>
      <p:ext uri="{BB962C8B-B14F-4D97-AF65-F5344CB8AC3E}">
        <p14:creationId xmlns:p14="http://schemas.microsoft.com/office/powerpoint/2010/main" val="25002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9 Marcador de contenido"/>
          <p:cNvSpPr>
            <a:spLocks noGrp="1"/>
          </p:cNvSpPr>
          <p:nvPr>
            <p:ph sz="half" idx="2"/>
          </p:nvPr>
        </p:nvSpPr>
        <p:spPr>
          <a:xfrm>
            <a:off x="251520" y="620688"/>
            <a:ext cx="8276069" cy="720080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Número de </a:t>
            </a:r>
            <a:r>
              <a:rPr lang="es-ES" altLang="es-ES" sz="2400" b="1" dirty="0" smtClean="0">
                <a:solidFill>
                  <a:srgbClr val="0070C0"/>
                </a:solidFill>
              </a:rPr>
              <a:t>fallecidos 24 horas </a:t>
            </a:r>
            <a:r>
              <a:rPr lang="es-ES" altLang="es-ES" sz="2400" dirty="0">
                <a:solidFill>
                  <a:srgbClr val="0070C0"/>
                </a:solidFill>
              </a:rPr>
              <a:t>en vías </a:t>
            </a:r>
            <a:r>
              <a:rPr lang="es-ES" altLang="es-ES" sz="2400" dirty="0" smtClean="0">
                <a:solidFill>
                  <a:srgbClr val="0070C0"/>
                </a:solidFill>
              </a:rPr>
              <a:t>interurbanas</a:t>
            </a:r>
            <a:r>
              <a:rPr lang="es-ES" altLang="es-ES" sz="2400" dirty="0">
                <a:solidFill>
                  <a:srgbClr val="0070C0"/>
                </a:solidFill>
              </a:rPr>
              <a:t>, en función del tipo de accidente.</a:t>
            </a:r>
            <a:endParaRPr lang="fr-FR" altLang="es-ES" sz="2400" dirty="0">
              <a:solidFill>
                <a:srgbClr val="0070C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rgbClr val="FFFFFF"/>
                </a:solidFill>
                <a:latin typeface="B Helvetica Bold"/>
              </a:rPr>
              <a:t>Balance de Seguridad Vial </a:t>
            </a:r>
            <a:r>
              <a:rPr lang="es-ES" sz="2000" b="1" dirty="0" smtClean="0">
                <a:solidFill>
                  <a:srgbClr val="FFFFFF"/>
                </a:solidFill>
                <a:latin typeface="B Helvetica Bold"/>
              </a:rPr>
              <a:t>2019</a:t>
            </a:r>
          </a:p>
          <a:p>
            <a:pPr>
              <a:defRPr/>
            </a:pP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90264" y="5949280"/>
            <a:ext cx="8458200" cy="648072"/>
          </a:xfrm>
          <a:ln w="22225"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es-ES" sz="1800" b="1" dirty="0"/>
              <a:t>La velocidad excesiva o </a:t>
            </a:r>
            <a:r>
              <a:rPr lang="es-ES" sz="1800" b="1" dirty="0" smtClean="0"/>
              <a:t>inadecuada es </a:t>
            </a:r>
            <a:r>
              <a:rPr lang="es-ES" sz="1800" b="1" dirty="0"/>
              <a:t>el factor más </a:t>
            </a:r>
            <a:r>
              <a:rPr lang="es-ES" sz="1800" b="1" dirty="0" smtClean="0"/>
              <a:t>común </a:t>
            </a:r>
            <a:r>
              <a:rPr lang="es-ES" sz="1800" b="1" dirty="0"/>
              <a:t>y transversal en los accidentes mortales. Mejor más despacio</a:t>
            </a:r>
            <a:r>
              <a:rPr lang="es-ES" sz="1800" b="1" dirty="0" smtClean="0"/>
              <a:t>.</a:t>
            </a:r>
            <a:endParaRPr lang="es-ES" dirty="0"/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42029"/>
              </p:ext>
            </p:extLst>
          </p:nvPr>
        </p:nvGraphicFramePr>
        <p:xfrm>
          <a:off x="467544" y="1484784"/>
          <a:ext cx="80648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46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C8A34-7899-4C6B-B420-5A695A4AD4B0}" type="slidenum">
              <a:rPr lang="es-E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es-E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188640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000" b="1" dirty="0">
                <a:solidFill>
                  <a:srgbClr val="FFFFFF"/>
                </a:solidFill>
                <a:latin typeface="B Helvetica Bold"/>
              </a:rPr>
              <a:t>Balance de Seguridad Vial </a:t>
            </a:r>
            <a:r>
              <a:rPr lang="es-ES" sz="2000" b="1" dirty="0" smtClean="0">
                <a:solidFill>
                  <a:srgbClr val="FFFFFF"/>
                </a:solidFill>
                <a:latin typeface="B Helvetica Bold"/>
              </a:rPr>
              <a:t>2019</a:t>
            </a:r>
          </a:p>
          <a:p>
            <a:pPr>
              <a:defRPr/>
            </a:pP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7" name="9 Marcador de contenido"/>
          <p:cNvSpPr>
            <a:spLocks noGrp="1"/>
          </p:cNvSpPr>
          <p:nvPr>
            <p:ph sz="half" idx="2"/>
          </p:nvPr>
        </p:nvSpPr>
        <p:spPr>
          <a:xfrm>
            <a:off x="251520" y="764704"/>
            <a:ext cx="8276069" cy="720080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2400" dirty="0">
                <a:solidFill>
                  <a:srgbClr val="0070C0"/>
                </a:solidFill>
              </a:rPr>
              <a:t>Número de </a:t>
            </a:r>
            <a:r>
              <a:rPr lang="es-ES" altLang="es-ES" sz="2400" b="1" dirty="0" smtClean="0">
                <a:solidFill>
                  <a:srgbClr val="0070C0"/>
                </a:solidFill>
              </a:rPr>
              <a:t>fallecidos 24 horas </a:t>
            </a:r>
            <a:r>
              <a:rPr lang="es-ES" altLang="es-ES" sz="2400" dirty="0">
                <a:solidFill>
                  <a:srgbClr val="0070C0"/>
                </a:solidFill>
              </a:rPr>
              <a:t>en vías </a:t>
            </a:r>
            <a:r>
              <a:rPr lang="es-ES" altLang="es-ES" sz="2400" dirty="0" smtClean="0">
                <a:solidFill>
                  <a:srgbClr val="0070C0"/>
                </a:solidFill>
              </a:rPr>
              <a:t>interurbanas</a:t>
            </a:r>
            <a:r>
              <a:rPr lang="es-ES" altLang="es-ES" sz="2400" dirty="0">
                <a:solidFill>
                  <a:srgbClr val="0070C0"/>
                </a:solidFill>
              </a:rPr>
              <a:t>, en función de la edad.</a:t>
            </a:r>
            <a:endParaRPr lang="fr-FR" altLang="es-ES" sz="2400" dirty="0">
              <a:solidFill>
                <a:srgbClr val="0070C0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77457"/>
              </p:ext>
            </p:extLst>
          </p:nvPr>
        </p:nvGraphicFramePr>
        <p:xfrm>
          <a:off x="899592" y="1772816"/>
          <a:ext cx="7200800" cy="453650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435061"/>
                <a:gridCol w="594318"/>
                <a:gridCol w="550832"/>
                <a:gridCol w="550832"/>
                <a:gridCol w="919986"/>
                <a:gridCol w="949460"/>
                <a:gridCol w="400111"/>
                <a:gridCol w="936104"/>
                <a:gridCol w="864096"/>
              </a:tblGrid>
              <a:tr h="825528">
                <a:tc>
                  <a:txBody>
                    <a:bodyPr/>
                    <a:lstStyle/>
                    <a:p>
                      <a:pPr indent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Fallecidos (24h)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2009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2018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2019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effectLst/>
                        </a:rPr>
                        <a:t>Dif</a:t>
                      </a:r>
                      <a:r>
                        <a:rPr lang="es-ES" sz="1200" dirty="0" smtClean="0">
                          <a:effectLst/>
                        </a:rPr>
                        <a:t>. 2019/2018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 smtClean="0">
                          <a:effectLst/>
                        </a:rPr>
                        <a:t>Dif</a:t>
                      </a:r>
                      <a:r>
                        <a:rPr lang="es-ES" sz="1200" dirty="0" smtClean="0">
                          <a:effectLst/>
                        </a:rPr>
                        <a:t>. 2019/2009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2009</a:t>
                      </a:r>
                      <a:endParaRPr lang="fr-FR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2019</a:t>
                      </a:r>
                      <a:endParaRPr lang="fr-FR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64"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Hasta 14 años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58"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 15 a 24 años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58"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 25 a 34 años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58"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 35 a 44 años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58"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 45 a 54 años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58"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 55 a 64 años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55"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 65 y más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03"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Desconocido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764">
                <a:tc>
                  <a:txBody>
                    <a:bodyPr/>
                    <a:lstStyle/>
                    <a:p>
                      <a:pPr indent="425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1.903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1.188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1.098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805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00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</p:tagLst>
</file>

<file path=ppt/theme/theme1.xml><?xml version="1.0" encoding="utf-8"?>
<a:theme xmlns:a="http://schemas.openxmlformats.org/drawingml/2006/main" name="14_Presentación en blanco">
  <a:themeElements>
    <a:clrScheme name="13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Presentación en blanco">
      <a:majorFont>
        <a:latin typeface="B Helvetica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esentación en blanco">
  <a:themeElements>
    <a:clrScheme name="1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esentación en blanco">
      <a:majorFont>
        <a:latin typeface="B Helvetica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883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883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B Helvetica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BLANCA</Template>
  <TotalTime>5488</TotalTime>
  <Words>754</Words>
  <Application>Microsoft Office PowerPoint</Application>
  <PresentationFormat>Presentación en pantalla (4:3)</PresentationFormat>
  <Paragraphs>270</Paragraphs>
  <Slides>14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14_Presentación en blanco</vt:lpstr>
      <vt:lpstr>6_Presentación en blanco</vt:lpstr>
      <vt:lpstr>Presentación 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DGT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Oficina</dc:creator>
  <cp:lastModifiedBy>Álvaro Gómez Méndez</cp:lastModifiedBy>
  <cp:revision>372</cp:revision>
  <cp:lastPrinted>2020-01-02T08:30:03Z</cp:lastPrinted>
  <dcterms:created xsi:type="dcterms:W3CDTF">2009-04-26T21:13:37Z</dcterms:created>
  <dcterms:modified xsi:type="dcterms:W3CDTF">2020-01-02T08:35:56Z</dcterms:modified>
</cp:coreProperties>
</file>